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9" r:id="rId1"/>
  </p:sldMasterIdLst>
  <p:notesMasterIdLst>
    <p:notesMasterId r:id="rId33"/>
  </p:notesMasterIdLst>
  <p:sldIdLst>
    <p:sldId id="256" r:id="rId2"/>
    <p:sldId id="258" r:id="rId3"/>
    <p:sldId id="257" r:id="rId4"/>
    <p:sldId id="283" r:id="rId5"/>
    <p:sldId id="259" r:id="rId6"/>
    <p:sldId id="284" r:id="rId7"/>
    <p:sldId id="274" r:id="rId8"/>
    <p:sldId id="261" r:id="rId9"/>
    <p:sldId id="279" r:id="rId10"/>
    <p:sldId id="278" r:id="rId11"/>
    <p:sldId id="286" r:id="rId12"/>
    <p:sldId id="263" r:id="rId13"/>
    <p:sldId id="271" r:id="rId14"/>
    <p:sldId id="272" r:id="rId15"/>
    <p:sldId id="273" r:id="rId16"/>
    <p:sldId id="275" r:id="rId17"/>
    <p:sldId id="262" r:id="rId18"/>
    <p:sldId id="287" r:id="rId19"/>
    <p:sldId id="264" r:id="rId20"/>
    <p:sldId id="265" r:id="rId21"/>
    <p:sldId id="280" r:id="rId22"/>
    <p:sldId id="266" r:id="rId23"/>
    <p:sldId id="281" r:id="rId24"/>
    <p:sldId id="267" r:id="rId25"/>
    <p:sldId id="282" r:id="rId26"/>
    <p:sldId id="277" r:id="rId27"/>
    <p:sldId id="268" r:id="rId28"/>
    <p:sldId id="269" r:id="rId29"/>
    <p:sldId id="270" r:id="rId30"/>
    <p:sldId id="288" r:id="rId31"/>
    <p:sldId id="285"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27" autoAdjust="0"/>
    <p:restoredTop sz="96327"/>
  </p:normalViewPr>
  <p:slideViewPr>
    <p:cSldViewPr snapToGrid="0">
      <p:cViewPr varScale="1">
        <p:scale>
          <a:sx n="66" d="100"/>
          <a:sy n="66" d="100"/>
        </p:scale>
        <p:origin x="54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63DF44-55B1-49ED-94F7-B4B09FD68092}" type="datetimeFigureOut">
              <a:rPr lang="en-US" smtClean="0"/>
              <a:t>3/5/2024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EEAA36-A136-4B0F-85CF-90CDB7B4E401}" type="slidenum">
              <a:rPr lang="en-US" smtClean="0"/>
              <a:t>‹#›</a:t>
            </a:fld>
            <a:endParaRPr lang="en-US"/>
          </a:p>
        </p:txBody>
      </p:sp>
    </p:spTree>
    <p:extLst>
      <p:ext uri="{BB962C8B-B14F-4D97-AF65-F5344CB8AC3E}">
        <p14:creationId xmlns:p14="http://schemas.microsoft.com/office/powerpoint/2010/main" val="2597748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EEAA36-A136-4B0F-85CF-90CDB7B4E401}" type="slidenum">
              <a:rPr lang="en-US" smtClean="0"/>
              <a:t>5</a:t>
            </a:fld>
            <a:endParaRPr lang="en-US"/>
          </a:p>
        </p:txBody>
      </p:sp>
    </p:spTree>
    <p:extLst>
      <p:ext uri="{BB962C8B-B14F-4D97-AF65-F5344CB8AC3E}">
        <p14:creationId xmlns:p14="http://schemas.microsoft.com/office/powerpoint/2010/main" val="2429721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sure about line 9</a:t>
            </a:r>
          </a:p>
        </p:txBody>
      </p:sp>
      <p:sp>
        <p:nvSpPr>
          <p:cNvPr id="4" name="Slide Number Placeholder 3"/>
          <p:cNvSpPr>
            <a:spLocks noGrp="1"/>
          </p:cNvSpPr>
          <p:nvPr>
            <p:ph type="sldNum" sz="quarter" idx="10"/>
          </p:nvPr>
        </p:nvSpPr>
        <p:spPr/>
        <p:txBody>
          <a:bodyPr/>
          <a:lstStyle/>
          <a:p>
            <a:fld id="{95EEAA36-A136-4B0F-85CF-90CDB7B4E401}" type="slidenum">
              <a:rPr lang="en-US" smtClean="0"/>
              <a:t>6</a:t>
            </a:fld>
            <a:endParaRPr lang="en-US"/>
          </a:p>
        </p:txBody>
      </p:sp>
    </p:spTree>
    <p:extLst>
      <p:ext uri="{BB962C8B-B14F-4D97-AF65-F5344CB8AC3E}">
        <p14:creationId xmlns:p14="http://schemas.microsoft.com/office/powerpoint/2010/main" val="4115460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Line 15?</a:t>
            </a:r>
          </a:p>
        </p:txBody>
      </p:sp>
      <p:sp>
        <p:nvSpPr>
          <p:cNvPr id="4" name="Slide Number Placeholder 3"/>
          <p:cNvSpPr>
            <a:spLocks noGrp="1"/>
          </p:cNvSpPr>
          <p:nvPr>
            <p:ph type="sldNum" sz="quarter" idx="10"/>
          </p:nvPr>
        </p:nvSpPr>
        <p:spPr/>
        <p:txBody>
          <a:bodyPr/>
          <a:lstStyle/>
          <a:p>
            <a:fld id="{95EEAA36-A136-4B0F-85CF-90CDB7B4E401}" type="slidenum">
              <a:rPr lang="en-US" smtClean="0"/>
              <a:t>12</a:t>
            </a:fld>
            <a:endParaRPr lang="en-US"/>
          </a:p>
        </p:txBody>
      </p:sp>
    </p:spTree>
    <p:extLst>
      <p:ext uri="{BB962C8B-B14F-4D97-AF65-F5344CB8AC3E}">
        <p14:creationId xmlns:p14="http://schemas.microsoft.com/office/powerpoint/2010/main" val="689804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3333E-EC3F-4944-86EB-56BF8BCADF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D00A169-4987-4DD0-A873-D276937745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E4969B-F16B-4A1B-847E-737159E0D8FA}"/>
              </a:ext>
            </a:extLst>
          </p:cNvPr>
          <p:cNvSpPr>
            <a:spLocks noGrp="1"/>
          </p:cNvSpPr>
          <p:nvPr>
            <p:ph type="dt" sz="half" idx="10"/>
          </p:nvPr>
        </p:nvSpPr>
        <p:spPr/>
        <p:txBody>
          <a:bodyPr/>
          <a:lstStyle/>
          <a:p>
            <a:fld id="{55549E78-3323-49C5-9360-13330181C30B}" type="datetimeFigureOut">
              <a:rPr lang="en-US" smtClean="0"/>
              <a:t>3/5/2024</a:t>
            </a:fld>
            <a:endParaRPr lang="en-US"/>
          </a:p>
        </p:txBody>
      </p:sp>
      <p:sp>
        <p:nvSpPr>
          <p:cNvPr id="5" name="Footer Placeholder 4">
            <a:extLst>
              <a:ext uri="{FF2B5EF4-FFF2-40B4-BE49-F238E27FC236}">
                <a16:creationId xmlns:a16="http://schemas.microsoft.com/office/drawing/2014/main" id="{E25D28E7-4021-43D6-A36C-FEC2E90D55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44648F-B3AC-414E-86FF-437C4782803F}"/>
              </a:ext>
            </a:extLst>
          </p:cNvPr>
          <p:cNvSpPr>
            <a:spLocks noGrp="1"/>
          </p:cNvSpPr>
          <p:nvPr>
            <p:ph type="sldNum" sz="quarter" idx="12"/>
          </p:nvPr>
        </p:nvSpPr>
        <p:spPr/>
        <p:txBody>
          <a:bodyPr/>
          <a:lstStyle/>
          <a:p>
            <a:fld id="{05FFDB63-C5D8-4EED-9425-AEAAA74947D0}" type="slidenum">
              <a:rPr lang="en-US" smtClean="0"/>
              <a:t>‹#›</a:t>
            </a:fld>
            <a:endParaRPr lang="en-US"/>
          </a:p>
        </p:txBody>
      </p:sp>
    </p:spTree>
    <p:extLst>
      <p:ext uri="{BB962C8B-B14F-4D97-AF65-F5344CB8AC3E}">
        <p14:creationId xmlns:p14="http://schemas.microsoft.com/office/powerpoint/2010/main" val="700722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7613D-AE06-47C8-AB68-D81DC67BA07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D8F5D1-FB72-42D7-B41F-A58C164A6B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8136BA-7467-486A-A2E5-1977AE19AFE9}"/>
              </a:ext>
            </a:extLst>
          </p:cNvPr>
          <p:cNvSpPr>
            <a:spLocks noGrp="1"/>
          </p:cNvSpPr>
          <p:nvPr>
            <p:ph type="dt" sz="half" idx="10"/>
          </p:nvPr>
        </p:nvSpPr>
        <p:spPr/>
        <p:txBody>
          <a:bodyPr/>
          <a:lstStyle/>
          <a:p>
            <a:fld id="{55549E78-3323-49C5-9360-13330181C30B}" type="datetimeFigureOut">
              <a:rPr lang="en-US" smtClean="0"/>
              <a:t>3/5/2024</a:t>
            </a:fld>
            <a:endParaRPr lang="en-US"/>
          </a:p>
        </p:txBody>
      </p:sp>
      <p:sp>
        <p:nvSpPr>
          <p:cNvPr id="5" name="Footer Placeholder 4">
            <a:extLst>
              <a:ext uri="{FF2B5EF4-FFF2-40B4-BE49-F238E27FC236}">
                <a16:creationId xmlns:a16="http://schemas.microsoft.com/office/drawing/2014/main" id="{87588158-A8DF-40DE-B276-53B78B3B8A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15D6DF-24EA-49E0-A6AD-19FE00096D11}"/>
              </a:ext>
            </a:extLst>
          </p:cNvPr>
          <p:cNvSpPr>
            <a:spLocks noGrp="1"/>
          </p:cNvSpPr>
          <p:nvPr>
            <p:ph type="sldNum" sz="quarter" idx="12"/>
          </p:nvPr>
        </p:nvSpPr>
        <p:spPr/>
        <p:txBody>
          <a:bodyPr/>
          <a:lstStyle/>
          <a:p>
            <a:fld id="{05FFDB63-C5D8-4EED-9425-AEAAA74947D0}" type="slidenum">
              <a:rPr lang="en-US" smtClean="0"/>
              <a:t>‹#›</a:t>
            </a:fld>
            <a:endParaRPr lang="en-US"/>
          </a:p>
        </p:txBody>
      </p:sp>
    </p:spTree>
    <p:extLst>
      <p:ext uri="{BB962C8B-B14F-4D97-AF65-F5344CB8AC3E}">
        <p14:creationId xmlns:p14="http://schemas.microsoft.com/office/powerpoint/2010/main" val="3362052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9C9BE7-F543-4321-82FA-E4B04CB2D03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9B7BC4B-EABB-437E-B9C4-0D57B3CD217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F970EE-66D3-4110-853B-C276C2E75B64}"/>
              </a:ext>
            </a:extLst>
          </p:cNvPr>
          <p:cNvSpPr>
            <a:spLocks noGrp="1"/>
          </p:cNvSpPr>
          <p:nvPr>
            <p:ph type="dt" sz="half" idx="10"/>
          </p:nvPr>
        </p:nvSpPr>
        <p:spPr/>
        <p:txBody>
          <a:bodyPr/>
          <a:lstStyle/>
          <a:p>
            <a:fld id="{55549E78-3323-49C5-9360-13330181C30B}" type="datetimeFigureOut">
              <a:rPr lang="en-US" smtClean="0"/>
              <a:t>3/5/2024</a:t>
            </a:fld>
            <a:endParaRPr lang="en-US"/>
          </a:p>
        </p:txBody>
      </p:sp>
      <p:sp>
        <p:nvSpPr>
          <p:cNvPr id="5" name="Footer Placeholder 4">
            <a:extLst>
              <a:ext uri="{FF2B5EF4-FFF2-40B4-BE49-F238E27FC236}">
                <a16:creationId xmlns:a16="http://schemas.microsoft.com/office/drawing/2014/main" id="{8EE9C964-A46B-4DAB-84B6-E8D6917F79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8DF751-5713-4353-B121-4ACA407D9B7A}"/>
              </a:ext>
            </a:extLst>
          </p:cNvPr>
          <p:cNvSpPr>
            <a:spLocks noGrp="1"/>
          </p:cNvSpPr>
          <p:nvPr>
            <p:ph type="sldNum" sz="quarter" idx="12"/>
          </p:nvPr>
        </p:nvSpPr>
        <p:spPr/>
        <p:txBody>
          <a:bodyPr/>
          <a:lstStyle/>
          <a:p>
            <a:fld id="{05FFDB63-C5D8-4EED-9425-AEAAA74947D0}" type="slidenum">
              <a:rPr lang="en-US" smtClean="0"/>
              <a:t>‹#›</a:t>
            </a:fld>
            <a:endParaRPr lang="en-US"/>
          </a:p>
        </p:txBody>
      </p:sp>
    </p:spTree>
    <p:extLst>
      <p:ext uri="{BB962C8B-B14F-4D97-AF65-F5344CB8AC3E}">
        <p14:creationId xmlns:p14="http://schemas.microsoft.com/office/powerpoint/2010/main" val="113541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DC231-9AAE-4A2D-9EE8-7890C89AAF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483276-7D25-4EF4-954E-FE8F5484A59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475230-E7ED-4656-BAF7-2EB2ADAF9FF8}"/>
              </a:ext>
            </a:extLst>
          </p:cNvPr>
          <p:cNvSpPr>
            <a:spLocks noGrp="1"/>
          </p:cNvSpPr>
          <p:nvPr>
            <p:ph type="dt" sz="half" idx="10"/>
          </p:nvPr>
        </p:nvSpPr>
        <p:spPr/>
        <p:txBody>
          <a:bodyPr/>
          <a:lstStyle/>
          <a:p>
            <a:fld id="{55549E78-3323-49C5-9360-13330181C30B}" type="datetimeFigureOut">
              <a:rPr lang="en-US" smtClean="0"/>
              <a:t>3/5/2024</a:t>
            </a:fld>
            <a:endParaRPr lang="en-US"/>
          </a:p>
        </p:txBody>
      </p:sp>
      <p:sp>
        <p:nvSpPr>
          <p:cNvPr id="5" name="Footer Placeholder 4">
            <a:extLst>
              <a:ext uri="{FF2B5EF4-FFF2-40B4-BE49-F238E27FC236}">
                <a16:creationId xmlns:a16="http://schemas.microsoft.com/office/drawing/2014/main" id="{04DC9937-30E9-4BC8-B740-000CCE10F5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F06D7A-0921-40FB-B46A-46C4A4C7D916}"/>
              </a:ext>
            </a:extLst>
          </p:cNvPr>
          <p:cNvSpPr>
            <a:spLocks noGrp="1"/>
          </p:cNvSpPr>
          <p:nvPr>
            <p:ph type="sldNum" sz="quarter" idx="12"/>
          </p:nvPr>
        </p:nvSpPr>
        <p:spPr/>
        <p:txBody>
          <a:bodyPr/>
          <a:lstStyle/>
          <a:p>
            <a:fld id="{05FFDB63-C5D8-4EED-9425-AEAAA74947D0}" type="slidenum">
              <a:rPr lang="en-US" smtClean="0"/>
              <a:t>‹#›</a:t>
            </a:fld>
            <a:endParaRPr lang="en-US"/>
          </a:p>
        </p:txBody>
      </p:sp>
    </p:spTree>
    <p:extLst>
      <p:ext uri="{BB962C8B-B14F-4D97-AF65-F5344CB8AC3E}">
        <p14:creationId xmlns:p14="http://schemas.microsoft.com/office/powerpoint/2010/main" val="2716431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943A4-6CDC-44E6-A1B7-4306F0E52D4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A64B241-BDAF-4C8F-AB48-A07011645E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E2F7112-5655-4B99-BDE4-9D9B6E0C4F80}"/>
              </a:ext>
            </a:extLst>
          </p:cNvPr>
          <p:cNvSpPr>
            <a:spLocks noGrp="1"/>
          </p:cNvSpPr>
          <p:nvPr>
            <p:ph type="dt" sz="half" idx="10"/>
          </p:nvPr>
        </p:nvSpPr>
        <p:spPr/>
        <p:txBody>
          <a:bodyPr/>
          <a:lstStyle/>
          <a:p>
            <a:fld id="{55549E78-3323-49C5-9360-13330181C30B}" type="datetimeFigureOut">
              <a:rPr lang="en-US" smtClean="0"/>
              <a:t>3/5/2024</a:t>
            </a:fld>
            <a:endParaRPr lang="en-US"/>
          </a:p>
        </p:txBody>
      </p:sp>
      <p:sp>
        <p:nvSpPr>
          <p:cNvPr id="5" name="Footer Placeholder 4">
            <a:extLst>
              <a:ext uri="{FF2B5EF4-FFF2-40B4-BE49-F238E27FC236}">
                <a16:creationId xmlns:a16="http://schemas.microsoft.com/office/drawing/2014/main" id="{B3B22476-C0B0-499F-AD8B-2217A3E604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C8417C-13F8-49FB-B47F-56757120EF59}"/>
              </a:ext>
            </a:extLst>
          </p:cNvPr>
          <p:cNvSpPr>
            <a:spLocks noGrp="1"/>
          </p:cNvSpPr>
          <p:nvPr>
            <p:ph type="sldNum" sz="quarter" idx="12"/>
          </p:nvPr>
        </p:nvSpPr>
        <p:spPr/>
        <p:txBody>
          <a:bodyPr/>
          <a:lstStyle/>
          <a:p>
            <a:fld id="{05FFDB63-C5D8-4EED-9425-AEAAA74947D0}" type="slidenum">
              <a:rPr lang="en-US" smtClean="0"/>
              <a:t>‹#›</a:t>
            </a:fld>
            <a:endParaRPr lang="en-US"/>
          </a:p>
        </p:txBody>
      </p:sp>
    </p:spTree>
    <p:extLst>
      <p:ext uri="{BB962C8B-B14F-4D97-AF65-F5344CB8AC3E}">
        <p14:creationId xmlns:p14="http://schemas.microsoft.com/office/powerpoint/2010/main" val="3241802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68122-ED85-4610-9AED-84E5D17F6E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217F30-9FCC-487F-98B8-AFB53FC523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07EADB-60DD-494F-B533-35DF82CCBE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4ABEC0-2A9E-47A0-992B-58179A9571E0}"/>
              </a:ext>
            </a:extLst>
          </p:cNvPr>
          <p:cNvSpPr>
            <a:spLocks noGrp="1"/>
          </p:cNvSpPr>
          <p:nvPr>
            <p:ph type="dt" sz="half" idx="10"/>
          </p:nvPr>
        </p:nvSpPr>
        <p:spPr/>
        <p:txBody>
          <a:bodyPr/>
          <a:lstStyle/>
          <a:p>
            <a:fld id="{55549E78-3323-49C5-9360-13330181C30B}" type="datetimeFigureOut">
              <a:rPr lang="en-US" smtClean="0"/>
              <a:t>3/5/2024</a:t>
            </a:fld>
            <a:endParaRPr lang="en-US"/>
          </a:p>
        </p:txBody>
      </p:sp>
      <p:sp>
        <p:nvSpPr>
          <p:cNvPr id="6" name="Footer Placeholder 5">
            <a:extLst>
              <a:ext uri="{FF2B5EF4-FFF2-40B4-BE49-F238E27FC236}">
                <a16:creationId xmlns:a16="http://schemas.microsoft.com/office/drawing/2014/main" id="{28097664-9A5E-4CF3-9016-5A61056359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751DE5-B105-4E49-856C-DEE9D5647424}"/>
              </a:ext>
            </a:extLst>
          </p:cNvPr>
          <p:cNvSpPr>
            <a:spLocks noGrp="1"/>
          </p:cNvSpPr>
          <p:nvPr>
            <p:ph type="sldNum" sz="quarter" idx="12"/>
          </p:nvPr>
        </p:nvSpPr>
        <p:spPr/>
        <p:txBody>
          <a:bodyPr/>
          <a:lstStyle/>
          <a:p>
            <a:fld id="{05FFDB63-C5D8-4EED-9425-AEAAA74947D0}" type="slidenum">
              <a:rPr lang="en-US" smtClean="0"/>
              <a:t>‹#›</a:t>
            </a:fld>
            <a:endParaRPr lang="en-US"/>
          </a:p>
        </p:txBody>
      </p:sp>
    </p:spTree>
    <p:extLst>
      <p:ext uri="{BB962C8B-B14F-4D97-AF65-F5344CB8AC3E}">
        <p14:creationId xmlns:p14="http://schemas.microsoft.com/office/powerpoint/2010/main" val="248307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E70F7-0729-4C41-AB79-2F06DB8FA6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63B27ED-E800-487E-AADC-470C00B40D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76CAC1-8CA5-48F0-AAD4-74BD192D2C3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1BD7E3-8162-404D-A8B5-42F90EBFC2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F9B8D3B-A7DE-4067-B1B3-0B352AFDAC9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7FDEFE-61C8-4BE3-AE3C-C1B940DB47B9}"/>
              </a:ext>
            </a:extLst>
          </p:cNvPr>
          <p:cNvSpPr>
            <a:spLocks noGrp="1"/>
          </p:cNvSpPr>
          <p:nvPr>
            <p:ph type="dt" sz="half" idx="10"/>
          </p:nvPr>
        </p:nvSpPr>
        <p:spPr/>
        <p:txBody>
          <a:bodyPr/>
          <a:lstStyle/>
          <a:p>
            <a:fld id="{55549E78-3323-49C5-9360-13330181C30B}" type="datetimeFigureOut">
              <a:rPr lang="en-US" smtClean="0"/>
              <a:t>3/5/2024</a:t>
            </a:fld>
            <a:endParaRPr lang="en-US"/>
          </a:p>
        </p:txBody>
      </p:sp>
      <p:sp>
        <p:nvSpPr>
          <p:cNvPr id="8" name="Footer Placeholder 7">
            <a:extLst>
              <a:ext uri="{FF2B5EF4-FFF2-40B4-BE49-F238E27FC236}">
                <a16:creationId xmlns:a16="http://schemas.microsoft.com/office/drawing/2014/main" id="{A2457152-CFD3-40C9-A1CD-110D60E8AF2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C51B78A-D82F-4B7A-9860-184F0B40187B}"/>
              </a:ext>
            </a:extLst>
          </p:cNvPr>
          <p:cNvSpPr>
            <a:spLocks noGrp="1"/>
          </p:cNvSpPr>
          <p:nvPr>
            <p:ph type="sldNum" sz="quarter" idx="12"/>
          </p:nvPr>
        </p:nvSpPr>
        <p:spPr/>
        <p:txBody>
          <a:bodyPr/>
          <a:lstStyle/>
          <a:p>
            <a:fld id="{05FFDB63-C5D8-4EED-9425-AEAAA74947D0}" type="slidenum">
              <a:rPr lang="en-US" smtClean="0"/>
              <a:t>‹#›</a:t>
            </a:fld>
            <a:endParaRPr lang="en-US"/>
          </a:p>
        </p:txBody>
      </p:sp>
    </p:spTree>
    <p:extLst>
      <p:ext uri="{BB962C8B-B14F-4D97-AF65-F5344CB8AC3E}">
        <p14:creationId xmlns:p14="http://schemas.microsoft.com/office/powerpoint/2010/main" val="4033516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5F49D-5702-4AAF-909E-9FDE40E36A7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CB7DF0A-03A9-4EE8-9AE7-883569AF699F}"/>
              </a:ext>
            </a:extLst>
          </p:cNvPr>
          <p:cNvSpPr>
            <a:spLocks noGrp="1"/>
          </p:cNvSpPr>
          <p:nvPr>
            <p:ph type="dt" sz="half" idx="10"/>
          </p:nvPr>
        </p:nvSpPr>
        <p:spPr/>
        <p:txBody>
          <a:bodyPr/>
          <a:lstStyle/>
          <a:p>
            <a:fld id="{55549E78-3323-49C5-9360-13330181C30B}" type="datetimeFigureOut">
              <a:rPr lang="en-US" smtClean="0"/>
              <a:t>3/5/2024</a:t>
            </a:fld>
            <a:endParaRPr lang="en-US"/>
          </a:p>
        </p:txBody>
      </p:sp>
      <p:sp>
        <p:nvSpPr>
          <p:cNvPr id="4" name="Footer Placeholder 3">
            <a:extLst>
              <a:ext uri="{FF2B5EF4-FFF2-40B4-BE49-F238E27FC236}">
                <a16:creationId xmlns:a16="http://schemas.microsoft.com/office/drawing/2014/main" id="{AC54D25C-E6FD-4EFF-AAD6-860859E1BC9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4E26E3-F17D-4F0C-8AF6-09D00E6AB58B}"/>
              </a:ext>
            </a:extLst>
          </p:cNvPr>
          <p:cNvSpPr>
            <a:spLocks noGrp="1"/>
          </p:cNvSpPr>
          <p:nvPr>
            <p:ph type="sldNum" sz="quarter" idx="12"/>
          </p:nvPr>
        </p:nvSpPr>
        <p:spPr/>
        <p:txBody>
          <a:bodyPr/>
          <a:lstStyle/>
          <a:p>
            <a:fld id="{05FFDB63-C5D8-4EED-9425-AEAAA74947D0}" type="slidenum">
              <a:rPr lang="en-US" smtClean="0"/>
              <a:t>‹#›</a:t>
            </a:fld>
            <a:endParaRPr lang="en-US"/>
          </a:p>
        </p:txBody>
      </p:sp>
    </p:spTree>
    <p:extLst>
      <p:ext uri="{BB962C8B-B14F-4D97-AF65-F5344CB8AC3E}">
        <p14:creationId xmlns:p14="http://schemas.microsoft.com/office/powerpoint/2010/main" val="1474536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35D112-E62A-471B-8ECB-04DE158E3874}"/>
              </a:ext>
            </a:extLst>
          </p:cNvPr>
          <p:cNvSpPr>
            <a:spLocks noGrp="1"/>
          </p:cNvSpPr>
          <p:nvPr>
            <p:ph type="dt" sz="half" idx="10"/>
          </p:nvPr>
        </p:nvSpPr>
        <p:spPr/>
        <p:txBody>
          <a:bodyPr/>
          <a:lstStyle/>
          <a:p>
            <a:fld id="{55549E78-3323-49C5-9360-13330181C30B}" type="datetimeFigureOut">
              <a:rPr lang="en-US" smtClean="0"/>
              <a:t>3/5/2024</a:t>
            </a:fld>
            <a:endParaRPr lang="en-US"/>
          </a:p>
        </p:txBody>
      </p:sp>
      <p:sp>
        <p:nvSpPr>
          <p:cNvPr id="3" name="Footer Placeholder 2">
            <a:extLst>
              <a:ext uri="{FF2B5EF4-FFF2-40B4-BE49-F238E27FC236}">
                <a16:creationId xmlns:a16="http://schemas.microsoft.com/office/drawing/2014/main" id="{AB0CDBCA-1C92-4B45-AE9C-B57C943EE04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1139573-F0C3-49DA-AF62-B9D84E0C4968}"/>
              </a:ext>
            </a:extLst>
          </p:cNvPr>
          <p:cNvSpPr>
            <a:spLocks noGrp="1"/>
          </p:cNvSpPr>
          <p:nvPr>
            <p:ph type="sldNum" sz="quarter" idx="12"/>
          </p:nvPr>
        </p:nvSpPr>
        <p:spPr/>
        <p:txBody>
          <a:bodyPr/>
          <a:lstStyle/>
          <a:p>
            <a:fld id="{05FFDB63-C5D8-4EED-9425-AEAAA74947D0}" type="slidenum">
              <a:rPr lang="en-US" smtClean="0"/>
              <a:t>‹#›</a:t>
            </a:fld>
            <a:endParaRPr lang="en-US"/>
          </a:p>
        </p:txBody>
      </p:sp>
    </p:spTree>
    <p:extLst>
      <p:ext uri="{BB962C8B-B14F-4D97-AF65-F5344CB8AC3E}">
        <p14:creationId xmlns:p14="http://schemas.microsoft.com/office/powerpoint/2010/main" val="2550874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39728-010F-4816-B8FC-4FF5D83753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FE80995-BF99-49B3-B2AD-E7D2DE5666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A19BC9-98FF-4D2C-80C4-7BCA99D074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1CBC3B-5B33-470C-8714-305AC121B46A}"/>
              </a:ext>
            </a:extLst>
          </p:cNvPr>
          <p:cNvSpPr>
            <a:spLocks noGrp="1"/>
          </p:cNvSpPr>
          <p:nvPr>
            <p:ph type="dt" sz="half" idx="10"/>
          </p:nvPr>
        </p:nvSpPr>
        <p:spPr/>
        <p:txBody>
          <a:bodyPr/>
          <a:lstStyle/>
          <a:p>
            <a:fld id="{55549E78-3323-49C5-9360-13330181C30B}" type="datetimeFigureOut">
              <a:rPr lang="en-US" smtClean="0"/>
              <a:t>3/5/2024</a:t>
            </a:fld>
            <a:endParaRPr lang="en-US"/>
          </a:p>
        </p:txBody>
      </p:sp>
      <p:sp>
        <p:nvSpPr>
          <p:cNvPr id="6" name="Footer Placeholder 5">
            <a:extLst>
              <a:ext uri="{FF2B5EF4-FFF2-40B4-BE49-F238E27FC236}">
                <a16:creationId xmlns:a16="http://schemas.microsoft.com/office/drawing/2014/main" id="{6220A4F2-0503-494D-85DA-487907BCFA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439FD0-311D-4164-A00E-78D28C949C99}"/>
              </a:ext>
            </a:extLst>
          </p:cNvPr>
          <p:cNvSpPr>
            <a:spLocks noGrp="1"/>
          </p:cNvSpPr>
          <p:nvPr>
            <p:ph type="sldNum" sz="quarter" idx="12"/>
          </p:nvPr>
        </p:nvSpPr>
        <p:spPr/>
        <p:txBody>
          <a:bodyPr/>
          <a:lstStyle/>
          <a:p>
            <a:fld id="{05FFDB63-C5D8-4EED-9425-AEAAA74947D0}" type="slidenum">
              <a:rPr lang="en-US" smtClean="0"/>
              <a:t>‹#›</a:t>
            </a:fld>
            <a:endParaRPr lang="en-US"/>
          </a:p>
        </p:txBody>
      </p:sp>
    </p:spTree>
    <p:extLst>
      <p:ext uri="{BB962C8B-B14F-4D97-AF65-F5344CB8AC3E}">
        <p14:creationId xmlns:p14="http://schemas.microsoft.com/office/powerpoint/2010/main" val="173640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CBC93-87B8-45F3-A466-A412A098C5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128850A-D66C-494D-AA31-C481CF0281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CDC47F7-C290-4E3F-AAFA-BB3013A051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0A8470-BB9B-4737-B7E0-D9AF8534D0BF}"/>
              </a:ext>
            </a:extLst>
          </p:cNvPr>
          <p:cNvSpPr>
            <a:spLocks noGrp="1"/>
          </p:cNvSpPr>
          <p:nvPr>
            <p:ph type="dt" sz="half" idx="10"/>
          </p:nvPr>
        </p:nvSpPr>
        <p:spPr/>
        <p:txBody>
          <a:bodyPr/>
          <a:lstStyle/>
          <a:p>
            <a:fld id="{55549E78-3323-49C5-9360-13330181C30B}" type="datetimeFigureOut">
              <a:rPr lang="en-US" smtClean="0"/>
              <a:t>3/5/2024</a:t>
            </a:fld>
            <a:endParaRPr lang="en-US"/>
          </a:p>
        </p:txBody>
      </p:sp>
      <p:sp>
        <p:nvSpPr>
          <p:cNvPr id="6" name="Footer Placeholder 5">
            <a:extLst>
              <a:ext uri="{FF2B5EF4-FFF2-40B4-BE49-F238E27FC236}">
                <a16:creationId xmlns:a16="http://schemas.microsoft.com/office/drawing/2014/main" id="{7A2B6986-F1E4-44A2-8C58-D039A98084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629CE-0580-4F9F-9E83-5DFCB0E8AE43}"/>
              </a:ext>
            </a:extLst>
          </p:cNvPr>
          <p:cNvSpPr>
            <a:spLocks noGrp="1"/>
          </p:cNvSpPr>
          <p:nvPr>
            <p:ph type="sldNum" sz="quarter" idx="12"/>
          </p:nvPr>
        </p:nvSpPr>
        <p:spPr/>
        <p:txBody>
          <a:bodyPr/>
          <a:lstStyle/>
          <a:p>
            <a:fld id="{05FFDB63-C5D8-4EED-9425-AEAAA74947D0}" type="slidenum">
              <a:rPr lang="en-US" smtClean="0"/>
              <a:t>‹#›</a:t>
            </a:fld>
            <a:endParaRPr lang="en-US"/>
          </a:p>
        </p:txBody>
      </p:sp>
    </p:spTree>
    <p:extLst>
      <p:ext uri="{BB962C8B-B14F-4D97-AF65-F5344CB8AC3E}">
        <p14:creationId xmlns:p14="http://schemas.microsoft.com/office/powerpoint/2010/main" val="2049014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C6BE4E-B520-486E-9CCF-7275072FCC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CB44CD7-265C-4C10-8EA1-C699379456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558422-6CD0-44B5-A150-F34CB12526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549E78-3323-49C5-9360-13330181C30B}" type="datetimeFigureOut">
              <a:rPr lang="en-US" smtClean="0"/>
              <a:t>3/5/2024</a:t>
            </a:fld>
            <a:endParaRPr lang="en-US"/>
          </a:p>
        </p:txBody>
      </p:sp>
      <p:sp>
        <p:nvSpPr>
          <p:cNvPr id="5" name="Footer Placeholder 4">
            <a:extLst>
              <a:ext uri="{FF2B5EF4-FFF2-40B4-BE49-F238E27FC236}">
                <a16:creationId xmlns:a16="http://schemas.microsoft.com/office/drawing/2014/main" id="{210FC39D-975E-4C57-BAF3-BED651DB0F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7CC71EB-679A-4105-AB11-6DCF344324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FFDB63-C5D8-4EED-9425-AEAAA74947D0}" type="slidenum">
              <a:rPr lang="en-US" smtClean="0"/>
              <a:t>‹#›</a:t>
            </a:fld>
            <a:endParaRPr lang="en-US"/>
          </a:p>
        </p:txBody>
      </p:sp>
    </p:spTree>
    <p:extLst>
      <p:ext uri="{BB962C8B-B14F-4D97-AF65-F5344CB8AC3E}">
        <p14:creationId xmlns:p14="http://schemas.microsoft.com/office/powerpoint/2010/main" val="2069725857"/>
      </p:ext>
    </p:extLst>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5" Type="http://schemas.openxmlformats.org/officeDocument/2006/relationships/image" Target="../media/image23.png"/><Relationship Id="rId4" Type="http://schemas.openxmlformats.org/officeDocument/2006/relationships/image" Target="../media/image22.png"/></Relationships>
</file>

<file path=ppt/slides/_rels/slide1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18.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1C9CC24-B375-4226-BF2B-61FADBBA696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D70A28E-4FD8-4474-A206-E15B5EBB303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084747"/>
            <a:ext cx="12188952" cy="3294207"/>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39647E21-5366-4638-AC97-D8CD4111EB57}"/>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8235" r="8214" b="45501"/>
          <a:stretch>
            <a:fillRect/>
          </a:stretch>
        </p:blipFill>
        <p:spPr>
          <a:xfrm flipV="1">
            <a:off x="0" y="0"/>
            <a:ext cx="12191999" cy="4473360"/>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2" name="Title 1"/>
          <p:cNvSpPr>
            <a:spLocks noGrp="1"/>
          </p:cNvSpPr>
          <p:nvPr>
            <p:ph type="ctrTitle"/>
          </p:nvPr>
        </p:nvSpPr>
        <p:spPr>
          <a:xfrm>
            <a:off x="753925" y="2076450"/>
            <a:ext cx="10684151" cy="1345134"/>
          </a:xfrm>
        </p:spPr>
        <p:txBody>
          <a:bodyPr anchor="ctr">
            <a:normAutofit/>
          </a:bodyPr>
          <a:lstStyle/>
          <a:p>
            <a:r>
              <a:rPr lang="en-US" sz="5600">
                <a:solidFill>
                  <a:srgbClr val="FFFFFF"/>
                </a:solidFill>
              </a:rPr>
              <a:t>State of Michigan Tax Return</a:t>
            </a:r>
          </a:p>
        </p:txBody>
      </p:sp>
      <p:sp>
        <p:nvSpPr>
          <p:cNvPr id="3" name="Subtitle 2"/>
          <p:cNvSpPr>
            <a:spLocks noGrp="1"/>
          </p:cNvSpPr>
          <p:nvPr>
            <p:ph type="subTitle" idx="1"/>
          </p:nvPr>
        </p:nvSpPr>
        <p:spPr>
          <a:xfrm>
            <a:off x="1171575" y="4473361"/>
            <a:ext cx="9469211" cy="519054"/>
          </a:xfrm>
        </p:spPr>
        <p:txBody>
          <a:bodyPr anchor="ctr">
            <a:normAutofit/>
          </a:bodyPr>
          <a:lstStyle/>
          <a:p>
            <a:r>
              <a:rPr lang="en-US" sz="2800" dirty="0">
                <a:solidFill>
                  <a:srgbClr val="000000"/>
                </a:solidFill>
              </a:rPr>
              <a:t>Tax Year 2023</a:t>
            </a:r>
          </a:p>
        </p:txBody>
      </p:sp>
      <p:sp>
        <p:nvSpPr>
          <p:cNvPr id="4" name="TextBox 3">
            <a:extLst>
              <a:ext uri="{FF2B5EF4-FFF2-40B4-BE49-F238E27FC236}">
                <a16:creationId xmlns:a16="http://schemas.microsoft.com/office/drawing/2014/main" id="{F11CC576-4874-F14C-98B6-2FF67C1E6C40}"/>
              </a:ext>
            </a:extLst>
          </p:cNvPr>
          <p:cNvSpPr txBox="1"/>
          <p:nvPr/>
        </p:nvSpPr>
        <p:spPr>
          <a:xfrm>
            <a:off x="457199" y="4992415"/>
            <a:ext cx="11562347" cy="2031325"/>
          </a:xfrm>
          <a:prstGeom prst="rect">
            <a:avLst/>
          </a:prstGeom>
          <a:noFill/>
        </p:spPr>
        <p:txBody>
          <a:bodyPr wrap="square" rtlCol="0">
            <a:spAutoFit/>
          </a:bodyPr>
          <a:lstStyle/>
          <a:p>
            <a:endParaRPr lang="en-US" dirty="0"/>
          </a:p>
          <a:p>
            <a:r>
              <a:rPr lang="en-US" b="1" dirty="0">
                <a:solidFill>
                  <a:srgbClr val="FF0000"/>
                </a:solidFill>
              </a:rPr>
              <a:t>This seminar is ONLY for international students and scholars who lived and earned money in ONLY the state of Michigan 2023.  Lived in Michigan and another U.S. state during 2023? See our SOM Multistate Nonresident Return Presentation on </a:t>
            </a:r>
            <a:r>
              <a:rPr lang="en-US" b="1" dirty="0" err="1">
                <a:solidFill>
                  <a:srgbClr val="FF0000"/>
                </a:solidFill>
              </a:rPr>
              <a:t>taxclinic.law.msu.edu</a:t>
            </a:r>
            <a:r>
              <a:rPr lang="en-US" b="1" dirty="0">
                <a:solidFill>
                  <a:srgbClr val="FF0000"/>
                </a:solidFill>
              </a:rPr>
              <a:t>.</a:t>
            </a:r>
          </a:p>
          <a:p>
            <a:endParaRPr lang="en-US" dirty="0"/>
          </a:p>
          <a:p>
            <a:r>
              <a:rPr lang="en-US" dirty="0"/>
              <a:t>This seminar is provided for informational purposes only.  Your circumstances may be different.  We have drafted this to inform nonresident aliens on their filing obligations.  Contact a tax professional if you have additional questions.</a:t>
            </a:r>
          </a:p>
        </p:txBody>
      </p:sp>
    </p:spTree>
    <p:extLst>
      <p:ext uri="{BB962C8B-B14F-4D97-AF65-F5344CB8AC3E}">
        <p14:creationId xmlns:p14="http://schemas.microsoft.com/office/powerpoint/2010/main" val="613413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8B981-0FB0-40D5-9E3C-00016AE9D0BC}"/>
              </a:ext>
            </a:extLst>
          </p:cNvPr>
          <p:cNvSpPr>
            <a:spLocks noGrp="1"/>
          </p:cNvSpPr>
          <p:nvPr>
            <p:ph type="title"/>
          </p:nvPr>
        </p:nvSpPr>
        <p:spPr>
          <a:xfrm>
            <a:off x="838200" y="365125"/>
            <a:ext cx="10515600" cy="703537"/>
          </a:xfrm>
        </p:spPr>
        <p:txBody>
          <a:bodyPr>
            <a:normAutofit/>
          </a:bodyPr>
          <a:lstStyle/>
          <a:p>
            <a:r>
              <a:rPr lang="en-US" sz="3600" dirty="0"/>
              <a:t>Schedule 1 – Additions and Subtractions* </a:t>
            </a:r>
          </a:p>
        </p:txBody>
      </p:sp>
      <p:sp>
        <p:nvSpPr>
          <p:cNvPr id="3" name="Content Placeholder 2">
            <a:extLst>
              <a:ext uri="{FF2B5EF4-FFF2-40B4-BE49-F238E27FC236}">
                <a16:creationId xmlns:a16="http://schemas.microsoft.com/office/drawing/2014/main" id="{751AD506-2F50-4C95-A02D-AF992617E869}"/>
              </a:ext>
            </a:extLst>
          </p:cNvPr>
          <p:cNvSpPr>
            <a:spLocks noGrp="1"/>
          </p:cNvSpPr>
          <p:nvPr>
            <p:ph idx="1"/>
          </p:nvPr>
        </p:nvSpPr>
        <p:spPr>
          <a:xfrm>
            <a:off x="529389" y="2155943"/>
            <a:ext cx="10836165" cy="1583902"/>
          </a:xfrm>
        </p:spPr>
        <p:txBody>
          <a:bodyPr>
            <a:normAutofit/>
          </a:bodyPr>
          <a:lstStyle/>
          <a:p>
            <a:pPr marL="0" indent="0">
              <a:buNone/>
            </a:pPr>
            <a:endParaRPr lang="en-US" sz="1800" dirty="0"/>
          </a:p>
          <a:p>
            <a:pPr>
              <a:buFont typeface="Wingdings" panose="05000000000000000000" pitchFamily="2" charset="2"/>
              <a:buChar char="q"/>
            </a:pPr>
            <a:r>
              <a:rPr lang="en-US" sz="1800" dirty="0"/>
              <a:t>Put your name and social security number or ITIN on the top of both pages</a:t>
            </a:r>
          </a:p>
          <a:p>
            <a:pPr>
              <a:buFont typeface="Wingdings" panose="05000000000000000000" pitchFamily="2" charset="2"/>
              <a:buChar char="q"/>
            </a:pPr>
            <a:r>
              <a:rPr lang="en-US" sz="1800" dirty="0"/>
              <a:t>If you got a state tax refund last year you should have received a </a:t>
            </a:r>
            <a:r>
              <a:rPr lang="en-US" sz="1800" b="1" dirty="0"/>
              <a:t>1099-G postcard</a:t>
            </a:r>
            <a:r>
              <a:rPr lang="en-US" sz="1800" dirty="0"/>
              <a:t>. </a:t>
            </a:r>
          </a:p>
          <a:p>
            <a:pPr>
              <a:buFont typeface="Wingdings" panose="05000000000000000000" pitchFamily="2" charset="2"/>
              <a:buChar char="q"/>
            </a:pPr>
            <a:r>
              <a:rPr lang="en-US" sz="1800" dirty="0"/>
              <a:t>Lines 1-9 on page 1 – Skip because these do not apply to you</a:t>
            </a:r>
          </a:p>
        </p:txBody>
      </p:sp>
      <p:sp>
        <p:nvSpPr>
          <p:cNvPr id="7" name="TextBox 6">
            <a:extLst>
              <a:ext uri="{FF2B5EF4-FFF2-40B4-BE49-F238E27FC236}">
                <a16:creationId xmlns:a16="http://schemas.microsoft.com/office/drawing/2014/main" id="{496588A2-A672-554A-A568-FC4701886F48}"/>
              </a:ext>
            </a:extLst>
          </p:cNvPr>
          <p:cNvSpPr txBox="1"/>
          <p:nvPr/>
        </p:nvSpPr>
        <p:spPr>
          <a:xfrm>
            <a:off x="529389" y="1056345"/>
            <a:ext cx="10836165" cy="1200329"/>
          </a:xfrm>
          <a:prstGeom prst="rect">
            <a:avLst/>
          </a:prstGeom>
          <a:noFill/>
        </p:spPr>
        <p:txBody>
          <a:bodyPr wrap="square" rtlCol="0">
            <a:spAutoFit/>
          </a:bodyPr>
          <a:lstStyle/>
          <a:p>
            <a:r>
              <a:rPr lang="en-US" dirty="0"/>
              <a:t>This step ONLY applies to taxpayers who received a state of Michigan tax refund last year.  If you received the postcard 1099-G last year, it should have “</a:t>
            </a:r>
            <a:r>
              <a:rPr lang="en-US" dirty="0" smtClean="0"/>
              <a:t>2023” </a:t>
            </a:r>
            <a:r>
              <a:rPr lang="en-US" dirty="0"/>
              <a:t>on it.  </a:t>
            </a:r>
          </a:p>
          <a:p>
            <a:endParaRPr lang="en-US" dirty="0"/>
          </a:p>
          <a:p>
            <a:endParaRPr lang="en-US" dirty="0"/>
          </a:p>
        </p:txBody>
      </p:sp>
      <p:sp>
        <p:nvSpPr>
          <p:cNvPr id="6" name="TextBox 5">
            <a:extLst>
              <a:ext uri="{FF2B5EF4-FFF2-40B4-BE49-F238E27FC236}">
                <a16:creationId xmlns:a16="http://schemas.microsoft.com/office/drawing/2014/main" id="{79D6917E-DD29-AE45-9052-CE8910A8E2BC}"/>
              </a:ext>
            </a:extLst>
          </p:cNvPr>
          <p:cNvSpPr txBox="1"/>
          <p:nvPr/>
        </p:nvSpPr>
        <p:spPr>
          <a:xfrm>
            <a:off x="385010" y="4603475"/>
            <a:ext cx="10034337" cy="923330"/>
          </a:xfrm>
          <a:prstGeom prst="rect">
            <a:avLst/>
          </a:prstGeom>
          <a:noFill/>
        </p:spPr>
        <p:txBody>
          <a:bodyPr wrap="square" rtlCol="0">
            <a:spAutoFit/>
          </a:bodyPr>
          <a:lstStyle/>
          <a:p>
            <a:r>
              <a:rPr lang="en-US" dirty="0"/>
              <a:t>* If you earned income in more than one U.S. state in 2023, your Schedule 1 will be different. Please refer to our other Michigan presentation for those who earned income in Michigan and another state on our website </a:t>
            </a:r>
          </a:p>
        </p:txBody>
      </p:sp>
    </p:spTree>
    <p:extLst>
      <p:ext uri="{BB962C8B-B14F-4D97-AF65-F5344CB8AC3E}">
        <p14:creationId xmlns:p14="http://schemas.microsoft.com/office/powerpoint/2010/main" val="3753876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3A948-ACC7-E045-A0A7-6F31271EE28E}"/>
              </a:ext>
            </a:extLst>
          </p:cNvPr>
          <p:cNvSpPr>
            <a:spLocks noGrp="1"/>
          </p:cNvSpPr>
          <p:nvPr>
            <p:ph type="title"/>
          </p:nvPr>
        </p:nvSpPr>
        <p:spPr>
          <a:xfrm>
            <a:off x="808892" y="419863"/>
            <a:ext cx="10515600" cy="1325563"/>
          </a:xfrm>
        </p:spPr>
        <p:txBody>
          <a:bodyPr/>
          <a:lstStyle/>
          <a:p>
            <a:r>
              <a:rPr lang="en-US" sz="4400" b="1" dirty="0">
                <a:solidFill>
                  <a:srgbClr val="FF0000"/>
                </a:solidFill>
              </a:rPr>
              <a:t>SWITCH FORMS </a:t>
            </a:r>
            <a:r>
              <a:rPr lang="en-US" dirty="0"/>
              <a:t>back to Schedule 1 </a:t>
            </a:r>
          </a:p>
        </p:txBody>
      </p:sp>
      <p:sp>
        <p:nvSpPr>
          <p:cNvPr id="3" name="Content Placeholder 2">
            <a:extLst>
              <a:ext uri="{FF2B5EF4-FFF2-40B4-BE49-F238E27FC236}">
                <a16:creationId xmlns:a16="http://schemas.microsoft.com/office/drawing/2014/main" id="{23629E78-C5BE-5640-BBB1-DB61CCF2568F}"/>
              </a:ext>
            </a:extLst>
          </p:cNvPr>
          <p:cNvSpPr>
            <a:spLocks noGrp="1"/>
          </p:cNvSpPr>
          <p:nvPr>
            <p:ph idx="1"/>
          </p:nvPr>
        </p:nvSpPr>
        <p:spPr/>
        <p:txBody>
          <a:bodyPr>
            <a:normAutofit/>
          </a:bodyPr>
          <a:lstStyle/>
          <a:p>
            <a:pPr>
              <a:buFont typeface="Wingdings" panose="05000000000000000000" pitchFamily="2" charset="2"/>
              <a:buChar char="q"/>
            </a:pPr>
            <a:r>
              <a:rPr lang="en-US" sz="2000" dirty="0"/>
              <a:t>Lines 10-15 – Skip because these do not apply to you</a:t>
            </a:r>
          </a:p>
          <a:p>
            <a:pPr marL="0" indent="0">
              <a:buNone/>
            </a:pPr>
            <a:endParaRPr lang="en-US" sz="2000" dirty="0"/>
          </a:p>
          <a:p>
            <a:pPr>
              <a:buFont typeface="Wingdings" panose="05000000000000000000" pitchFamily="2" charset="2"/>
              <a:buChar char="q"/>
            </a:pPr>
            <a:r>
              <a:rPr lang="en-US" sz="2000" dirty="0"/>
              <a:t>Line 16 - Put the number from your 1099-G on line 16 of Schedule 1</a:t>
            </a:r>
          </a:p>
          <a:p>
            <a:pPr marL="0" indent="0">
              <a:buNone/>
            </a:pPr>
            <a:endParaRPr lang="en-US" sz="2000" dirty="0"/>
          </a:p>
          <a:p>
            <a:pPr>
              <a:buFont typeface="Wingdings" panose="05000000000000000000" pitchFamily="2" charset="2"/>
              <a:buChar char="q"/>
            </a:pPr>
            <a:endParaRPr lang="en-US" sz="2000" dirty="0"/>
          </a:p>
          <a:p>
            <a:pPr>
              <a:buFont typeface="Wingdings" panose="05000000000000000000" pitchFamily="2" charset="2"/>
              <a:buChar char="q"/>
            </a:pPr>
            <a:r>
              <a:rPr lang="en-US" sz="2000" dirty="0"/>
              <a:t>Lines </a:t>
            </a:r>
            <a:r>
              <a:rPr lang="en-US" sz="2000" dirty="0" smtClean="0"/>
              <a:t>17-28 </a:t>
            </a:r>
            <a:r>
              <a:rPr lang="en-US" sz="2000" dirty="0"/>
              <a:t>– Skip  </a:t>
            </a:r>
          </a:p>
          <a:p>
            <a:pPr>
              <a:buFont typeface="Wingdings" panose="05000000000000000000" pitchFamily="2" charset="2"/>
              <a:buChar char="q"/>
            </a:pPr>
            <a:r>
              <a:rPr lang="en-US" sz="2000" dirty="0"/>
              <a:t>Line </a:t>
            </a:r>
            <a:r>
              <a:rPr lang="en-US" sz="2000" dirty="0" smtClean="0"/>
              <a:t>29 - </a:t>
            </a:r>
            <a:r>
              <a:rPr lang="en-US" sz="2000" dirty="0"/>
              <a:t>Copy the number from line 16</a:t>
            </a:r>
          </a:p>
          <a:p>
            <a:pPr>
              <a:buFont typeface="Wingdings" panose="05000000000000000000" pitchFamily="2" charset="2"/>
              <a:buChar char="q"/>
            </a:pPr>
            <a:r>
              <a:rPr lang="en-US" sz="2000" dirty="0"/>
              <a:t>Line </a:t>
            </a:r>
            <a:r>
              <a:rPr lang="en-US" sz="2000" dirty="0" smtClean="0"/>
              <a:t>30 </a:t>
            </a:r>
            <a:r>
              <a:rPr lang="en-US" sz="2000" dirty="0"/>
              <a:t>- Skip</a:t>
            </a:r>
          </a:p>
          <a:p>
            <a:pPr>
              <a:buFont typeface="Wingdings" panose="05000000000000000000" pitchFamily="2" charset="2"/>
              <a:buChar char="q"/>
            </a:pPr>
            <a:r>
              <a:rPr lang="en-US" sz="2000" dirty="0"/>
              <a:t>Line 31 - Copy the number from line 29 and then switch back to the main form and carry this number to line 13</a:t>
            </a:r>
          </a:p>
          <a:p>
            <a:endParaRPr lang="en-US" sz="2000" dirty="0"/>
          </a:p>
        </p:txBody>
      </p:sp>
      <p:pic>
        <p:nvPicPr>
          <p:cNvPr id="4" name="Picture 3"/>
          <p:cNvPicPr>
            <a:picLocks noChangeAspect="1"/>
          </p:cNvPicPr>
          <p:nvPr/>
        </p:nvPicPr>
        <p:blipFill>
          <a:blip r:embed="rId2"/>
          <a:stretch>
            <a:fillRect/>
          </a:stretch>
        </p:blipFill>
        <p:spPr>
          <a:xfrm>
            <a:off x="2146299" y="3073461"/>
            <a:ext cx="8546854" cy="396404"/>
          </a:xfrm>
          <a:prstGeom prst="rect">
            <a:avLst/>
          </a:prstGeom>
        </p:spPr>
      </p:pic>
      <p:pic>
        <p:nvPicPr>
          <p:cNvPr id="6" name="Picture 5"/>
          <p:cNvPicPr>
            <a:picLocks noChangeAspect="1"/>
          </p:cNvPicPr>
          <p:nvPr/>
        </p:nvPicPr>
        <p:blipFill>
          <a:blip r:embed="rId3"/>
          <a:stretch>
            <a:fillRect/>
          </a:stretch>
        </p:blipFill>
        <p:spPr>
          <a:xfrm>
            <a:off x="2177803" y="5670273"/>
            <a:ext cx="8515350" cy="295275"/>
          </a:xfrm>
          <a:prstGeom prst="rect">
            <a:avLst/>
          </a:prstGeom>
        </p:spPr>
      </p:pic>
    </p:spTree>
    <p:extLst>
      <p:ext uri="{BB962C8B-B14F-4D97-AF65-F5344CB8AC3E}">
        <p14:creationId xmlns:p14="http://schemas.microsoft.com/office/powerpoint/2010/main" val="1364931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MI-1040 page 1, continued</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sz="1800" dirty="0"/>
              <a:t>Line 13</a:t>
            </a:r>
          </a:p>
          <a:p>
            <a:pPr lvl="1"/>
            <a:r>
              <a:rPr lang="en-US" sz="1800" dirty="0"/>
              <a:t>You will need to look at your </a:t>
            </a:r>
            <a:r>
              <a:rPr lang="en-US" sz="1800" b="1" dirty="0"/>
              <a:t>Schedule 1 </a:t>
            </a:r>
            <a:r>
              <a:rPr lang="en-US" sz="1800" dirty="0"/>
              <a:t>line 31 and transfer that number to line 13 here</a:t>
            </a:r>
          </a:p>
          <a:p>
            <a:pPr lvl="1"/>
            <a:r>
              <a:rPr lang="en-US" sz="1800" dirty="0"/>
              <a:t>If this is your first year filing Michigan taxes or you did not receive a Michigan refund last year, enter 0 (zero)</a:t>
            </a:r>
          </a:p>
          <a:p>
            <a:pPr marL="457200" lvl="1" indent="0">
              <a:buNone/>
            </a:pPr>
            <a:endParaRPr lang="en-US" sz="1800" dirty="0"/>
          </a:p>
          <a:p>
            <a:pPr marL="457200" lvl="1" indent="0">
              <a:buNone/>
            </a:pPr>
            <a:endParaRPr lang="en-US" sz="1800" dirty="0"/>
          </a:p>
          <a:p>
            <a:pPr marL="457200" lvl="1" indent="0">
              <a:buNone/>
            </a:pPr>
            <a:endParaRPr lang="en-US" sz="1800" dirty="0"/>
          </a:p>
          <a:p>
            <a:pPr>
              <a:buFont typeface="Wingdings" panose="05000000000000000000" pitchFamily="2" charset="2"/>
              <a:buChar char="q"/>
            </a:pPr>
            <a:r>
              <a:rPr lang="en-US" sz="1800" dirty="0"/>
              <a:t>Line 14 - Subtract </a:t>
            </a:r>
            <a:r>
              <a:rPr lang="en-US" sz="1800" b="1" dirty="0"/>
              <a:t>line 13 </a:t>
            </a:r>
            <a:r>
              <a:rPr lang="en-US" sz="1800" dirty="0"/>
              <a:t>from </a:t>
            </a:r>
            <a:r>
              <a:rPr lang="en-US" sz="1800" b="1" dirty="0"/>
              <a:t>line 12 </a:t>
            </a:r>
            <a:r>
              <a:rPr lang="en-US" sz="1800" dirty="0"/>
              <a:t>(line 12 minus line 13).  If line 13 is larger than line 12, enter 0 (zero)</a:t>
            </a:r>
          </a:p>
          <a:p>
            <a:pPr>
              <a:buFont typeface="Wingdings" panose="05000000000000000000" pitchFamily="2" charset="2"/>
              <a:buChar char="q"/>
            </a:pPr>
            <a:endParaRPr lang="en-US" dirty="0"/>
          </a:p>
          <a:p>
            <a:pPr>
              <a:buFont typeface="Wingdings" panose="05000000000000000000" pitchFamily="2" charset="2"/>
              <a:buChar char="q"/>
            </a:pPr>
            <a:endParaRPr lang="en-US" dirty="0"/>
          </a:p>
        </p:txBody>
      </p:sp>
      <p:pic>
        <p:nvPicPr>
          <p:cNvPr id="6" name="Picture 5"/>
          <p:cNvPicPr>
            <a:picLocks noChangeAspect="1"/>
          </p:cNvPicPr>
          <p:nvPr/>
        </p:nvPicPr>
        <p:blipFill>
          <a:blip r:embed="rId3"/>
          <a:stretch>
            <a:fillRect/>
          </a:stretch>
        </p:blipFill>
        <p:spPr>
          <a:xfrm>
            <a:off x="1211325" y="3002608"/>
            <a:ext cx="9191016" cy="452190"/>
          </a:xfrm>
          <a:prstGeom prst="rect">
            <a:avLst/>
          </a:prstGeom>
        </p:spPr>
      </p:pic>
      <p:pic>
        <p:nvPicPr>
          <p:cNvPr id="7" name="Picture 6"/>
          <p:cNvPicPr>
            <a:picLocks noChangeAspect="1"/>
          </p:cNvPicPr>
          <p:nvPr/>
        </p:nvPicPr>
        <p:blipFill>
          <a:blip r:embed="rId4"/>
          <a:stretch>
            <a:fillRect/>
          </a:stretch>
        </p:blipFill>
        <p:spPr>
          <a:xfrm>
            <a:off x="1211325" y="4441893"/>
            <a:ext cx="9336160" cy="379776"/>
          </a:xfrm>
          <a:prstGeom prst="rect">
            <a:avLst/>
          </a:prstGeom>
        </p:spPr>
      </p:pic>
    </p:spTree>
    <p:extLst>
      <p:ext uri="{BB962C8B-B14F-4D97-AF65-F5344CB8AC3E}">
        <p14:creationId xmlns:p14="http://schemas.microsoft.com/office/powerpoint/2010/main" val="3581468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F29798-D584-4792-9B62-3F5F5C36D61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562271"/>
            <a:ext cx="10515600" cy="1128417"/>
          </a:xfrm>
        </p:spPr>
        <p:txBody>
          <a:bodyPr vert="horz" lIns="91440" tIns="45720" rIns="91440" bIns="45720" rtlCol="0" anchor="ctr">
            <a:normAutofit/>
          </a:bodyPr>
          <a:lstStyle/>
          <a:p>
            <a:r>
              <a:rPr lang="en-US" sz="5400" b="1" dirty="0">
                <a:solidFill>
                  <a:srgbClr val="FF0000"/>
                </a:solidFill>
              </a:rPr>
              <a:t>SWITCH FORMS </a:t>
            </a:r>
            <a:r>
              <a:rPr lang="en-US" sz="5200" dirty="0"/>
              <a:t>to Schedule NR</a:t>
            </a:r>
          </a:p>
        </p:txBody>
      </p:sp>
      <p:pic>
        <p:nvPicPr>
          <p:cNvPr id="5" name="Picture 4"/>
          <p:cNvPicPr>
            <a:picLocks noChangeAspect="1"/>
          </p:cNvPicPr>
          <p:nvPr/>
        </p:nvPicPr>
        <p:blipFill>
          <a:blip r:embed="rId2"/>
          <a:stretch>
            <a:fillRect/>
          </a:stretch>
        </p:blipFill>
        <p:spPr>
          <a:xfrm>
            <a:off x="838200" y="1479550"/>
            <a:ext cx="9291442" cy="3992336"/>
          </a:xfrm>
          <a:prstGeom prst="rect">
            <a:avLst/>
          </a:prstGeom>
        </p:spPr>
      </p:pic>
    </p:spTree>
    <p:extLst>
      <p:ext uri="{BB962C8B-B14F-4D97-AF65-F5344CB8AC3E}">
        <p14:creationId xmlns:p14="http://schemas.microsoft.com/office/powerpoint/2010/main" val="3810897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20491"/>
          </a:xfrm>
        </p:spPr>
        <p:txBody>
          <a:bodyPr>
            <a:normAutofit fontScale="90000"/>
          </a:bodyPr>
          <a:lstStyle/>
          <a:p>
            <a:r>
              <a:rPr lang="en-US" sz="3600" dirty="0"/>
              <a:t>Schedule NR</a:t>
            </a:r>
          </a:p>
        </p:txBody>
      </p:sp>
      <p:sp>
        <p:nvSpPr>
          <p:cNvPr id="3" name="Content Placeholder 2"/>
          <p:cNvSpPr>
            <a:spLocks noGrp="1"/>
          </p:cNvSpPr>
          <p:nvPr>
            <p:ph idx="1"/>
          </p:nvPr>
        </p:nvSpPr>
        <p:spPr>
          <a:xfrm>
            <a:off x="838200" y="3090041"/>
            <a:ext cx="10515600" cy="3086921"/>
          </a:xfrm>
        </p:spPr>
        <p:txBody>
          <a:bodyPr>
            <a:normAutofit/>
          </a:bodyPr>
          <a:lstStyle/>
          <a:p>
            <a:pPr>
              <a:buFont typeface="Wingdings" panose="05000000000000000000" pitchFamily="2" charset="2"/>
              <a:buChar char="q"/>
            </a:pPr>
            <a:r>
              <a:rPr lang="en-US" sz="1800" dirty="0"/>
              <a:t>Line 1</a:t>
            </a:r>
          </a:p>
          <a:p>
            <a:pPr lvl="1">
              <a:buFont typeface="Wingdings" panose="05000000000000000000" pitchFamily="2" charset="2"/>
              <a:buChar char="q"/>
            </a:pPr>
            <a:r>
              <a:rPr lang="en-US" sz="1800" dirty="0"/>
              <a:t>Fill in your name</a:t>
            </a:r>
          </a:p>
          <a:p>
            <a:pPr>
              <a:buFont typeface="Wingdings" panose="05000000000000000000" pitchFamily="2" charset="2"/>
              <a:buChar char="q"/>
            </a:pPr>
            <a:r>
              <a:rPr lang="en-US" sz="1800" dirty="0"/>
              <a:t>Line 2</a:t>
            </a:r>
          </a:p>
          <a:p>
            <a:pPr lvl="1">
              <a:buFont typeface="Wingdings" panose="05000000000000000000" pitchFamily="2" charset="2"/>
              <a:buChar char="q"/>
            </a:pPr>
            <a:r>
              <a:rPr lang="en-US" sz="1800" dirty="0"/>
              <a:t>Fill in your Social Security number or ITIN</a:t>
            </a:r>
          </a:p>
          <a:p>
            <a:pPr>
              <a:buFont typeface="Wingdings" panose="05000000000000000000" pitchFamily="2" charset="2"/>
              <a:buChar char="q"/>
            </a:pPr>
            <a:r>
              <a:rPr lang="en-US" sz="1800" dirty="0"/>
              <a:t>Line 3</a:t>
            </a:r>
          </a:p>
          <a:p>
            <a:pPr lvl="1">
              <a:buFont typeface="Wingdings" panose="05000000000000000000" pitchFamily="2" charset="2"/>
              <a:buChar char="q"/>
            </a:pPr>
            <a:r>
              <a:rPr lang="en-US" sz="1800" dirty="0"/>
              <a:t>Skip, unless you are filing jointly</a:t>
            </a:r>
          </a:p>
          <a:p>
            <a:pPr>
              <a:buFont typeface="Wingdings" panose="05000000000000000000" pitchFamily="2" charset="2"/>
              <a:buChar char="q"/>
            </a:pPr>
            <a:r>
              <a:rPr lang="en-US" sz="1800" dirty="0"/>
              <a:t>Line 4</a:t>
            </a:r>
          </a:p>
          <a:p>
            <a:pPr lvl="1">
              <a:buFont typeface="Wingdings" panose="05000000000000000000" pitchFamily="2" charset="2"/>
              <a:buChar char="q"/>
            </a:pPr>
            <a:r>
              <a:rPr lang="en-US" sz="1800" dirty="0"/>
              <a:t>Select nonresident, even if you moved into Michigan during the year. If you are a federal nonresident, you are a Michigan nonresident for tax purposes</a:t>
            </a:r>
          </a:p>
          <a:p>
            <a:pPr>
              <a:buFont typeface="Wingdings" panose="05000000000000000000" pitchFamily="2" charset="2"/>
              <a:buChar char="q"/>
            </a:pPr>
            <a:endParaRPr lang="en-US" dirty="0"/>
          </a:p>
        </p:txBody>
      </p:sp>
      <p:sp>
        <p:nvSpPr>
          <p:cNvPr id="11" name="Rectangle 10">
            <a:extLst>
              <a:ext uri="{FF2B5EF4-FFF2-40B4-BE49-F238E27FC236}">
                <a16:creationId xmlns:a16="http://schemas.microsoft.com/office/drawing/2014/main" id="{F4F68E0F-CE36-4696-8C51-367E514A9E79}"/>
              </a:ext>
            </a:extLst>
          </p:cNvPr>
          <p:cNvSpPr/>
          <p:nvPr/>
        </p:nvSpPr>
        <p:spPr>
          <a:xfrm>
            <a:off x="6690804" y="4687410"/>
            <a:ext cx="366944" cy="40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91EFD03-AE17-9E8C-ABD2-E0FD1BAC01FD}"/>
              </a:ext>
            </a:extLst>
          </p:cNvPr>
          <p:cNvSpPr/>
          <p:nvPr/>
        </p:nvSpPr>
        <p:spPr>
          <a:xfrm>
            <a:off x="10914743" y="3657600"/>
            <a:ext cx="528942" cy="42091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5" name="Picture 4"/>
          <p:cNvPicPr>
            <a:picLocks noChangeAspect="1"/>
          </p:cNvPicPr>
          <p:nvPr/>
        </p:nvPicPr>
        <p:blipFill>
          <a:blip r:embed="rId2"/>
          <a:stretch>
            <a:fillRect/>
          </a:stretch>
        </p:blipFill>
        <p:spPr>
          <a:xfrm>
            <a:off x="838200" y="1063061"/>
            <a:ext cx="10515600" cy="1738984"/>
          </a:xfrm>
          <a:prstGeom prst="rect">
            <a:avLst/>
          </a:prstGeom>
        </p:spPr>
      </p:pic>
      <p:pic>
        <p:nvPicPr>
          <p:cNvPr id="6" name="Picture 5"/>
          <p:cNvPicPr>
            <a:picLocks noChangeAspect="1"/>
          </p:cNvPicPr>
          <p:nvPr/>
        </p:nvPicPr>
        <p:blipFill>
          <a:blip r:embed="rId3"/>
          <a:stretch>
            <a:fillRect/>
          </a:stretch>
        </p:blipFill>
        <p:spPr>
          <a:xfrm>
            <a:off x="5991678" y="3025206"/>
            <a:ext cx="5240195" cy="1837080"/>
          </a:xfrm>
          <a:prstGeom prst="rect">
            <a:avLst/>
          </a:prstGeom>
        </p:spPr>
      </p:pic>
    </p:spTree>
    <p:extLst>
      <p:ext uri="{BB962C8B-B14F-4D97-AF65-F5344CB8AC3E}">
        <p14:creationId xmlns:p14="http://schemas.microsoft.com/office/powerpoint/2010/main" val="36844255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80027"/>
          </a:xfrm>
        </p:spPr>
        <p:txBody>
          <a:bodyPr>
            <a:normAutofit fontScale="90000"/>
          </a:bodyPr>
          <a:lstStyle/>
          <a:p>
            <a:r>
              <a:rPr lang="en-US" dirty="0"/>
              <a:t>Schedule NR, continued</a:t>
            </a:r>
          </a:p>
        </p:txBody>
      </p:sp>
      <p:sp>
        <p:nvSpPr>
          <p:cNvPr id="3" name="Content Placeholder 2"/>
          <p:cNvSpPr>
            <a:spLocks noGrp="1"/>
          </p:cNvSpPr>
          <p:nvPr>
            <p:ph idx="1"/>
          </p:nvPr>
        </p:nvSpPr>
        <p:spPr>
          <a:xfrm>
            <a:off x="838200" y="2175641"/>
            <a:ext cx="10515600" cy="4317234"/>
          </a:xfrm>
        </p:spPr>
        <p:txBody>
          <a:bodyPr>
            <a:normAutofit/>
          </a:bodyPr>
          <a:lstStyle/>
          <a:p>
            <a:pPr>
              <a:buFont typeface="Wingdings" panose="05000000000000000000" pitchFamily="2" charset="2"/>
              <a:buChar char="q"/>
            </a:pPr>
            <a:r>
              <a:rPr lang="en-US" sz="1800" dirty="0"/>
              <a:t>Line 5 - Copy the number from line 10 of your </a:t>
            </a:r>
            <a:r>
              <a:rPr lang="en-US" sz="1800" b="1" dirty="0"/>
              <a:t>MI-1040 </a:t>
            </a:r>
            <a:r>
              <a:rPr lang="en-US" sz="1800" dirty="0"/>
              <a:t>into Column A and Column B</a:t>
            </a:r>
          </a:p>
          <a:p>
            <a:pPr>
              <a:buFont typeface="Wingdings" panose="05000000000000000000" pitchFamily="2" charset="2"/>
              <a:buChar char="q"/>
            </a:pPr>
            <a:r>
              <a:rPr lang="en-US" sz="1800" dirty="0"/>
              <a:t>Lines 6-11 - Skip</a:t>
            </a:r>
          </a:p>
          <a:p>
            <a:pPr>
              <a:buFont typeface="Wingdings" panose="05000000000000000000" pitchFamily="2" charset="2"/>
              <a:buChar char="q"/>
            </a:pPr>
            <a:r>
              <a:rPr lang="en-US" sz="1800" dirty="0"/>
              <a:t>Line 12 - Copy the number from line 5 (enter in both column A and B)</a:t>
            </a:r>
            <a:br>
              <a:rPr lang="en-US" sz="1800" dirty="0"/>
            </a:br>
            <a:r>
              <a:rPr lang="en-US" sz="1800" dirty="0"/>
              <a:t/>
            </a:r>
            <a:br>
              <a:rPr lang="en-US" sz="1800" dirty="0"/>
            </a:br>
            <a:endParaRPr lang="en-US" sz="1800" b="1" dirty="0"/>
          </a:p>
          <a:p>
            <a:pPr>
              <a:buFont typeface="Wingdings" panose="05000000000000000000" pitchFamily="2" charset="2"/>
              <a:buChar char="q"/>
            </a:pPr>
            <a:r>
              <a:rPr lang="en-US" sz="1800" dirty="0"/>
              <a:t>Line 13 – Skip</a:t>
            </a:r>
          </a:p>
          <a:p>
            <a:pPr>
              <a:buFont typeface="Wingdings" panose="05000000000000000000" pitchFamily="2" charset="2"/>
              <a:buChar char="q"/>
            </a:pPr>
            <a:r>
              <a:rPr lang="en-US" sz="1800" dirty="0"/>
              <a:t>Line 14 - Copy the number from line 5 (enter in both column A and B)</a:t>
            </a:r>
            <a:br>
              <a:rPr lang="en-US" sz="1800" dirty="0"/>
            </a:br>
            <a:endParaRPr lang="en-US" sz="1800" b="1" dirty="0"/>
          </a:p>
          <a:p>
            <a:pPr marL="457200" lvl="1" indent="0">
              <a:buNone/>
            </a:pPr>
            <a:endParaRPr lang="en-US" sz="1800" dirty="0"/>
          </a:p>
          <a:p>
            <a:pPr marL="457200" lvl="1" indent="0">
              <a:buNone/>
            </a:pPr>
            <a:endParaRPr lang="en-US" sz="1800" dirty="0"/>
          </a:p>
          <a:p>
            <a:pPr>
              <a:buFont typeface="Wingdings" panose="05000000000000000000" pitchFamily="2" charset="2"/>
              <a:buChar char="q"/>
            </a:pPr>
            <a:r>
              <a:rPr lang="en-US" sz="1800" dirty="0"/>
              <a:t>Line 15 - Copy the number from line 9f of your </a:t>
            </a:r>
            <a:r>
              <a:rPr lang="en-US" sz="1800" b="1" dirty="0"/>
              <a:t>MI-1040</a:t>
            </a:r>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pPr>
              <a:buFont typeface="Wingdings" panose="05000000000000000000" pitchFamily="2" charset="2"/>
              <a:buChar char="q"/>
            </a:pPr>
            <a:endParaRPr lang="en-US" dirty="0"/>
          </a:p>
        </p:txBody>
      </p:sp>
      <p:sp>
        <p:nvSpPr>
          <p:cNvPr id="4" name="TextBox 3">
            <a:extLst>
              <a:ext uri="{FF2B5EF4-FFF2-40B4-BE49-F238E27FC236}">
                <a16:creationId xmlns:a16="http://schemas.microsoft.com/office/drawing/2014/main" id="{36B4C932-62F0-7F42-B7BE-630176600587}"/>
              </a:ext>
            </a:extLst>
          </p:cNvPr>
          <p:cNvSpPr txBox="1"/>
          <p:nvPr/>
        </p:nvSpPr>
        <p:spPr>
          <a:xfrm>
            <a:off x="504497" y="1045152"/>
            <a:ext cx="11172496" cy="923330"/>
          </a:xfrm>
          <a:prstGeom prst="rect">
            <a:avLst/>
          </a:prstGeom>
          <a:noFill/>
        </p:spPr>
        <p:txBody>
          <a:bodyPr wrap="square" rtlCol="0">
            <a:spAutoFit/>
          </a:bodyPr>
          <a:lstStyle/>
          <a:p>
            <a:r>
              <a:rPr lang="en-US" dirty="0"/>
              <a:t>This form is to demonstrate to the state how much of that $5,400 of personal exemption you should receive.  In the table, you will only be using Column A and B.  Skip column C unless you worked and lived in another state last year (then you should check the SOM Multistate presentation at </a:t>
            </a:r>
            <a:r>
              <a:rPr lang="en-US" dirty="0" err="1"/>
              <a:t>taxclinic.law.msu.edu</a:t>
            </a:r>
            <a:r>
              <a:rPr lang="en-US" dirty="0"/>
              <a:t>).</a:t>
            </a:r>
          </a:p>
        </p:txBody>
      </p:sp>
      <p:pic>
        <p:nvPicPr>
          <p:cNvPr id="5" name="Picture 4"/>
          <p:cNvPicPr>
            <a:picLocks noChangeAspect="1"/>
          </p:cNvPicPr>
          <p:nvPr/>
        </p:nvPicPr>
        <p:blipFill>
          <a:blip r:embed="rId2"/>
          <a:stretch>
            <a:fillRect/>
          </a:stretch>
        </p:blipFill>
        <p:spPr>
          <a:xfrm>
            <a:off x="1373429" y="3243962"/>
            <a:ext cx="8727844" cy="326552"/>
          </a:xfrm>
          <a:prstGeom prst="rect">
            <a:avLst/>
          </a:prstGeom>
        </p:spPr>
      </p:pic>
      <p:pic>
        <p:nvPicPr>
          <p:cNvPr id="7" name="Picture 6"/>
          <p:cNvPicPr>
            <a:picLocks noChangeAspect="1"/>
          </p:cNvPicPr>
          <p:nvPr/>
        </p:nvPicPr>
        <p:blipFill>
          <a:blip r:embed="rId3"/>
          <a:stretch>
            <a:fillRect/>
          </a:stretch>
        </p:blipFill>
        <p:spPr>
          <a:xfrm>
            <a:off x="1719273" y="4528549"/>
            <a:ext cx="8382000" cy="809625"/>
          </a:xfrm>
          <a:prstGeom prst="rect">
            <a:avLst/>
          </a:prstGeom>
        </p:spPr>
      </p:pic>
      <p:pic>
        <p:nvPicPr>
          <p:cNvPr id="10" name="Picture 9"/>
          <p:cNvPicPr>
            <a:picLocks noChangeAspect="1"/>
          </p:cNvPicPr>
          <p:nvPr/>
        </p:nvPicPr>
        <p:blipFill>
          <a:blip r:embed="rId4"/>
          <a:stretch>
            <a:fillRect/>
          </a:stretch>
        </p:blipFill>
        <p:spPr>
          <a:xfrm>
            <a:off x="1671648" y="5767887"/>
            <a:ext cx="8429625" cy="295275"/>
          </a:xfrm>
          <a:prstGeom prst="rect">
            <a:avLst/>
          </a:prstGeom>
        </p:spPr>
      </p:pic>
    </p:spTree>
    <p:extLst>
      <p:ext uri="{BB962C8B-B14F-4D97-AF65-F5344CB8AC3E}">
        <p14:creationId xmlns:p14="http://schemas.microsoft.com/office/powerpoint/2010/main" val="2324196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5766"/>
          </a:xfrm>
        </p:spPr>
        <p:txBody>
          <a:bodyPr/>
          <a:lstStyle/>
          <a:p>
            <a:r>
              <a:rPr lang="en-US" sz="3600" dirty="0"/>
              <a:t>Schedule NR, continued</a:t>
            </a:r>
          </a:p>
        </p:txBody>
      </p:sp>
      <p:sp>
        <p:nvSpPr>
          <p:cNvPr id="3" name="Content Placeholder 2"/>
          <p:cNvSpPr>
            <a:spLocks noGrp="1"/>
          </p:cNvSpPr>
          <p:nvPr>
            <p:ph idx="1"/>
          </p:nvPr>
        </p:nvSpPr>
        <p:spPr/>
        <p:txBody>
          <a:bodyPr/>
          <a:lstStyle/>
          <a:p>
            <a:pPr>
              <a:buFont typeface="Wingdings" panose="05000000000000000000" pitchFamily="2" charset="2"/>
              <a:buChar char="q"/>
            </a:pPr>
            <a:r>
              <a:rPr lang="en-US" sz="1800" dirty="0"/>
              <a:t>Line 16 - Enter the number from line 14, column B</a:t>
            </a:r>
            <a:r>
              <a:rPr lang="en-US" sz="1800" b="1" dirty="0"/>
              <a:t/>
            </a:r>
            <a:br>
              <a:rPr lang="en-US" sz="1800" b="1" dirty="0"/>
            </a:br>
            <a:r>
              <a:rPr lang="en-US" sz="1800" b="1" dirty="0"/>
              <a:t/>
            </a:r>
            <a:br>
              <a:rPr lang="en-US" sz="1800" b="1" dirty="0"/>
            </a:br>
            <a:r>
              <a:rPr lang="en-US" sz="1800" b="1" dirty="0"/>
              <a:t/>
            </a:r>
            <a:br>
              <a:rPr lang="en-US" sz="1800" b="1" dirty="0"/>
            </a:br>
            <a:endParaRPr lang="en-US" sz="1800" b="1" dirty="0"/>
          </a:p>
          <a:p>
            <a:pPr>
              <a:buFont typeface="Wingdings" panose="05000000000000000000" pitchFamily="2" charset="2"/>
              <a:buChar char="q"/>
            </a:pPr>
            <a:r>
              <a:rPr lang="en-US" sz="1800" dirty="0"/>
              <a:t>Line 17  - Enter the number from line 14, column A (Lines 16 and 17 should be the same number)</a:t>
            </a:r>
            <a:br>
              <a:rPr lang="en-US" sz="1800" dirty="0"/>
            </a:br>
            <a:endParaRPr lang="en-US" sz="1800" dirty="0"/>
          </a:p>
          <a:p>
            <a:pPr marL="457200" lvl="1" indent="0">
              <a:buNone/>
            </a:pPr>
            <a:endParaRPr lang="en-US" sz="1800" b="1" dirty="0"/>
          </a:p>
          <a:p>
            <a:pPr>
              <a:buFont typeface="Wingdings" panose="05000000000000000000" pitchFamily="2" charset="2"/>
              <a:buChar char="q"/>
            </a:pPr>
            <a:r>
              <a:rPr lang="en-US" sz="1800" dirty="0"/>
              <a:t>Line 18 - Enter “100”</a:t>
            </a:r>
            <a:br>
              <a:rPr lang="en-US" sz="1800" dirty="0"/>
            </a:br>
            <a:r>
              <a:rPr lang="en-US" sz="1800" dirty="0"/>
              <a:t/>
            </a:r>
            <a:br>
              <a:rPr lang="en-US" sz="1800" dirty="0"/>
            </a:br>
            <a:endParaRPr lang="en-US" sz="1800" dirty="0"/>
          </a:p>
          <a:p>
            <a:pPr>
              <a:buFont typeface="Wingdings" panose="05000000000000000000" pitchFamily="2" charset="2"/>
              <a:buChar char="q"/>
            </a:pPr>
            <a:r>
              <a:rPr lang="en-US" sz="1800" dirty="0"/>
              <a:t>Line 19 - Copy the number from line 15</a:t>
            </a:r>
          </a:p>
          <a:p>
            <a:pPr lvl="1">
              <a:buFont typeface="Wingdings" panose="05000000000000000000" pitchFamily="2" charset="2"/>
              <a:buChar char="q"/>
            </a:pPr>
            <a:endParaRPr lang="en-US" dirty="0"/>
          </a:p>
          <a:p>
            <a:pPr>
              <a:buFont typeface="Wingdings" panose="05000000000000000000" pitchFamily="2" charset="2"/>
              <a:buChar char="q"/>
            </a:pPr>
            <a:endParaRPr lang="en-US" dirty="0"/>
          </a:p>
        </p:txBody>
      </p:sp>
      <p:pic>
        <p:nvPicPr>
          <p:cNvPr id="8" name="Picture 7"/>
          <p:cNvPicPr>
            <a:picLocks noChangeAspect="1"/>
          </p:cNvPicPr>
          <p:nvPr/>
        </p:nvPicPr>
        <p:blipFill>
          <a:blip r:embed="rId2"/>
          <a:stretch>
            <a:fillRect/>
          </a:stretch>
        </p:blipFill>
        <p:spPr>
          <a:xfrm>
            <a:off x="1510275" y="2212423"/>
            <a:ext cx="7870034" cy="301303"/>
          </a:xfrm>
          <a:prstGeom prst="rect">
            <a:avLst/>
          </a:prstGeom>
        </p:spPr>
      </p:pic>
      <p:pic>
        <p:nvPicPr>
          <p:cNvPr id="9" name="Picture 8"/>
          <p:cNvPicPr>
            <a:picLocks noChangeAspect="1"/>
          </p:cNvPicPr>
          <p:nvPr/>
        </p:nvPicPr>
        <p:blipFill>
          <a:blip r:embed="rId3"/>
          <a:stretch>
            <a:fillRect/>
          </a:stretch>
        </p:blipFill>
        <p:spPr>
          <a:xfrm>
            <a:off x="1510276" y="3294264"/>
            <a:ext cx="7794086" cy="419859"/>
          </a:xfrm>
          <a:prstGeom prst="rect">
            <a:avLst/>
          </a:prstGeom>
        </p:spPr>
      </p:pic>
      <p:pic>
        <p:nvPicPr>
          <p:cNvPr id="10" name="Picture 9"/>
          <p:cNvPicPr>
            <a:picLocks noChangeAspect="1"/>
          </p:cNvPicPr>
          <p:nvPr/>
        </p:nvPicPr>
        <p:blipFill>
          <a:blip r:embed="rId4"/>
          <a:stretch>
            <a:fillRect/>
          </a:stretch>
        </p:blipFill>
        <p:spPr>
          <a:xfrm>
            <a:off x="1664245" y="4259544"/>
            <a:ext cx="8372475" cy="228600"/>
          </a:xfrm>
          <a:prstGeom prst="rect">
            <a:avLst/>
          </a:prstGeom>
        </p:spPr>
      </p:pic>
      <p:pic>
        <p:nvPicPr>
          <p:cNvPr id="11" name="Picture 10"/>
          <p:cNvPicPr>
            <a:picLocks noChangeAspect="1"/>
          </p:cNvPicPr>
          <p:nvPr/>
        </p:nvPicPr>
        <p:blipFill>
          <a:blip r:embed="rId5"/>
          <a:stretch>
            <a:fillRect/>
          </a:stretch>
        </p:blipFill>
        <p:spPr>
          <a:xfrm>
            <a:off x="1683295" y="5274562"/>
            <a:ext cx="8984705" cy="552450"/>
          </a:xfrm>
          <a:prstGeom prst="rect">
            <a:avLst/>
          </a:prstGeom>
        </p:spPr>
      </p:pic>
    </p:spTree>
    <p:extLst>
      <p:ext uri="{BB962C8B-B14F-4D97-AF65-F5344CB8AC3E}">
        <p14:creationId xmlns:p14="http://schemas.microsoft.com/office/powerpoint/2010/main" val="13936498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a:bodyPr>
          <a:lstStyle/>
          <a:p>
            <a:r>
              <a:rPr lang="en-US" sz="3600" b="1" dirty="0">
                <a:solidFill>
                  <a:srgbClr val="FF0000"/>
                </a:solidFill>
              </a:rPr>
              <a:t>SWITCH FORMS </a:t>
            </a:r>
            <a:r>
              <a:rPr lang="en-US" sz="3600" dirty="0"/>
              <a:t>to MI-1040 page 1</a:t>
            </a:r>
          </a:p>
        </p:txBody>
      </p:sp>
      <p:sp>
        <p:nvSpPr>
          <p:cNvPr id="6" name="Content Placeholder 5"/>
          <p:cNvSpPr>
            <a:spLocks noGrp="1"/>
          </p:cNvSpPr>
          <p:nvPr>
            <p:ph idx="1"/>
          </p:nvPr>
        </p:nvSpPr>
        <p:spPr/>
        <p:txBody>
          <a:bodyPr>
            <a:normAutofit/>
          </a:bodyPr>
          <a:lstStyle/>
          <a:p>
            <a:pPr>
              <a:buFont typeface="Wingdings" panose="05000000000000000000" pitchFamily="2" charset="2"/>
              <a:buChar char="q"/>
            </a:pPr>
            <a:r>
              <a:rPr lang="en-US" sz="1800" dirty="0"/>
              <a:t>Line 15 -  Copy the number from line 19 of your Schedule NR</a:t>
            </a:r>
          </a:p>
          <a:p>
            <a:pPr marL="0" indent="0">
              <a:buNone/>
            </a:pPr>
            <a:endParaRPr lang="en-US" sz="1800" dirty="0"/>
          </a:p>
          <a:p>
            <a:pPr>
              <a:buFont typeface="Wingdings" panose="05000000000000000000" pitchFamily="2" charset="2"/>
              <a:buChar char="q"/>
            </a:pPr>
            <a:r>
              <a:rPr lang="en-US" sz="1800" dirty="0"/>
              <a:t>Line 16 - Subtract line 15 from line 14 (line 14 minus line 15).  If line 15 is </a:t>
            </a:r>
            <a:r>
              <a:rPr lang="en-US" sz="1800" b="1" dirty="0"/>
              <a:t>larger</a:t>
            </a:r>
            <a:r>
              <a:rPr lang="en-US" sz="1800" dirty="0"/>
              <a:t> than line 14, enter 0 (zero).</a:t>
            </a:r>
            <a:br>
              <a:rPr lang="en-US" sz="1800" dirty="0"/>
            </a:br>
            <a:r>
              <a:rPr lang="en-US" sz="1800" dirty="0"/>
              <a:t/>
            </a:r>
            <a:br>
              <a:rPr lang="en-US" sz="1800" dirty="0"/>
            </a:br>
            <a:endParaRPr lang="en-US" sz="1800" dirty="0"/>
          </a:p>
          <a:p>
            <a:pPr>
              <a:buFont typeface="Wingdings" panose="05000000000000000000" pitchFamily="2" charset="2"/>
              <a:buChar char="q"/>
            </a:pPr>
            <a:r>
              <a:rPr lang="en-US" sz="1800" dirty="0"/>
              <a:t>Line 17 - Multiply the number in line 16 by 4.05% (0.0405)</a:t>
            </a:r>
            <a:br>
              <a:rPr lang="en-US" sz="1800" dirty="0"/>
            </a:br>
            <a:r>
              <a:rPr lang="en-US" sz="1800" dirty="0"/>
              <a:t/>
            </a:r>
            <a:br>
              <a:rPr lang="en-US" sz="1800" dirty="0"/>
            </a:br>
            <a:endParaRPr lang="en-US" sz="1800" dirty="0"/>
          </a:p>
        </p:txBody>
      </p:sp>
      <p:pic>
        <p:nvPicPr>
          <p:cNvPr id="5" name="Picture 4"/>
          <p:cNvPicPr>
            <a:picLocks noChangeAspect="1"/>
          </p:cNvPicPr>
          <p:nvPr/>
        </p:nvPicPr>
        <p:blipFill>
          <a:blip r:embed="rId2"/>
          <a:stretch>
            <a:fillRect/>
          </a:stretch>
        </p:blipFill>
        <p:spPr>
          <a:xfrm>
            <a:off x="1669352" y="2109107"/>
            <a:ext cx="8353425" cy="285750"/>
          </a:xfrm>
          <a:prstGeom prst="rect">
            <a:avLst/>
          </a:prstGeom>
        </p:spPr>
      </p:pic>
      <p:pic>
        <p:nvPicPr>
          <p:cNvPr id="8" name="Picture 7"/>
          <p:cNvPicPr>
            <a:picLocks noChangeAspect="1"/>
          </p:cNvPicPr>
          <p:nvPr/>
        </p:nvPicPr>
        <p:blipFill>
          <a:blip r:embed="rId3"/>
          <a:stretch>
            <a:fillRect/>
          </a:stretch>
        </p:blipFill>
        <p:spPr>
          <a:xfrm>
            <a:off x="1669352" y="3078526"/>
            <a:ext cx="8315325" cy="295275"/>
          </a:xfrm>
          <a:prstGeom prst="rect">
            <a:avLst/>
          </a:prstGeom>
        </p:spPr>
      </p:pic>
      <p:pic>
        <p:nvPicPr>
          <p:cNvPr id="9" name="Picture 8"/>
          <p:cNvPicPr>
            <a:picLocks noChangeAspect="1"/>
          </p:cNvPicPr>
          <p:nvPr/>
        </p:nvPicPr>
        <p:blipFill>
          <a:blip r:embed="rId4"/>
          <a:stretch>
            <a:fillRect/>
          </a:stretch>
        </p:blipFill>
        <p:spPr>
          <a:xfrm>
            <a:off x="1669352" y="3815556"/>
            <a:ext cx="8439150" cy="371475"/>
          </a:xfrm>
          <a:prstGeom prst="rect">
            <a:avLst/>
          </a:prstGeom>
        </p:spPr>
      </p:pic>
    </p:spTree>
    <p:extLst>
      <p:ext uri="{BB962C8B-B14F-4D97-AF65-F5344CB8AC3E}">
        <p14:creationId xmlns:p14="http://schemas.microsoft.com/office/powerpoint/2010/main" val="26206518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28510-BC80-F8FA-7CF4-5E8E3B57570B}"/>
              </a:ext>
            </a:extLst>
          </p:cNvPr>
          <p:cNvSpPr>
            <a:spLocks noGrp="1"/>
          </p:cNvSpPr>
          <p:nvPr>
            <p:ph type="title"/>
          </p:nvPr>
        </p:nvSpPr>
        <p:spPr/>
        <p:txBody>
          <a:bodyPr/>
          <a:lstStyle/>
          <a:p>
            <a:r>
              <a:rPr lang="en-US" dirty="0"/>
              <a:t>MI-1040 page 2 </a:t>
            </a:r>
          </a:p>
        </p:txBody>
      </p:sp>
      <p:sp>
        <p:nvSpPr>
          <p:cNvPr id="3" name="Content Placeholder 2">
            <a:extLst>
              <a:ext uri="{FF2B5EF4-FFF2-40B4-BE49-F238E27FC236}">
                <a16:creationId xmlns:a16="http://schemas.microsoft.com/office/drawing/2014/main" id="{31E866AF-C8CD-2583-2B0A-C70935D5B96B}"/>
              </a:ext>
            </a:extLst>
          </p:cNvPr>
          <p:cNvSpPr>
            <a:spLocks noGrp="1"/>
          </p:cNvSpPr>
          <p:nvPr>
            <p:ph idx="1"/>
          </p:nvPr>
        </p:nvSpPr>
        <p:spPr/>
        <p:txBody>
          <a:bodyPr/>
          <a:lstStyle/>
          <a:p>
            <a:pPr>
              <a:buFont typeface="Wingdings" panose="05000000000000000000" pitchFamily="2" charset="2"/>
              <a:buChar char="q"/>
            </a:pPr>
            <a:r>
              <a:rPr lang="en-US" sz="2800" dirty="0"/>
              <a:t>Enter your Social Security Number or ITIN on the top of page 2</a:t>
            </a:r>
          </a:p>
          <a:p>
            <a:pPr>
              <a:buFont typeface="Wingdings" panose="05000000000000000000" pitchFamily="2" charset="2"/>
              <a:buChar char="q"/>
            </a:pPr>
            <a:r>
              <a:rPr lang="en-US" sz="2800" dirty="0"/>
              <a:t>Lines 18 and 19 – Skip because they do not apply to nonresident aliens</a:t>
            </a:r>
          </a:p>
          <a:p>
            <a:pPr>
              <a:buFont typeface="Wingdings" panose="05000000000000000000" pitchFamily="2" charset="2"/>
              <a:buChar char="q"/>
            </a:pPr>
            <a:r>
              <a:rPr lang="en-US" sz="2800" dirty="0"/>
              <a:t>Line 20 - Copy in the number from line 17</a:t>
            </a:r>
          </a:p>
          <a:p>
            <a:pPr marL="0" indent="0">
              <a:buNone/>
            </a:pPr>
            <a:endParaRPr lang="en-US" sz="2800" dirty="0"/>
          </a:p>
          <a:p>
            <a:pPr>
              <a:buFont typeface="Wingdings" pitchFamily="2" charset="2"/>
              <a:buChar char="q"/>
            </a:pPr>
            <a:r>
              <a:rPr lang="en-US" sz="2800" dirty="0"/>
              <a:t>Line 21 and 22 - Skip</a:t>
            </a:r>
            <a:endParaRPr lang="en-US" dirty="0"/>
          </a:p>
        </p:txBody>
      </p:sp>
      <p:pic>
        <p:nvPicPr>
          <p:cNvPr id="5" name="Picture 4"/>
          <p:cNvPicPr>
            <a:picLocks noChangeAspect="1"/>
          </p:cNvPicPr>
          <p:nvPr/>
        </p:nvPicPr>
        <p:blipFill>
          <a:blip r:embed="rId2"/>
          <a:stretch>
            <a:fillRect/>
          </a:stretch>
        </p:blipFill>
        <p:spPr>
          <a:xfrm>
            <a:off x="1909762" y="3810794"/>
            <a:ext cx="8372475" cy="381000"/>
          </a:xfrm>
          <a:prstGeom prst="rect">
            <a:avLst/>
          </a:prstGeom>
        </p:spPr>
      </p:pic>
    </p:spTree>
    <p:extLst>
      <p:ext uri="{BB962C8B-B14F-4D97-AF65-F5344CB8AC3E}">
        <p14:creationId xmlns:p14="http://schemas.microsoft.com/office/powerpoint/2010/main" val="913906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91316"/>
          </a:xfrm>
        </p:spPr>
        <p:txBody>
          <a:bodyPr>
            <a:normAutofit/>
          </a:bodyPr>
          <a:lstStyle/>
          <a:p>
            <a:r>
              <a:rPr lang="en-US" sz="3600" dirty="0"/>
              <a:t>MI-1040 page 2</a:t>
            </a:r>
          </a:p>
        </p:txBody>
      </p:sp>
      <p:sp>
        <p:nvSpPr>
          <p:cNvPr id="3" name="Content Placeholder 2"/>
          <p:cNvSpPr>
            <a:spLocks noGrp="1"/>
          </p:cNvSpPr>
          <p:nvPr>
            <p:ph idx="1"/>
          </p:nvPr>
        </p:nvSpPr>
        <p:spPr>
          <a:xfrm>
            <a:off x="838200" y="1034975"/>
            <a:ext cx="6907924" cy="5141988"/>
          </a:xfrm>
        </p:spPr>
        <p:txBody>
          <a:bodyPr>
            <a:noAutofit/>
          </a:bodyPr>
          <a:lstStyle/>
          <a:p>
            <a:pPr marL="0" indent="0">
              <a:buNone/>
            </a:pPr>
            <a:endParaRPr lang="en-US" sz="1800" dirty="0"/>
          </a:p>
          <a:p>
            <a:pPr>
              <a:buFont typeface="Wingdings" panose="05000000000000000000" pitchFamily="2" charset="2"/>
              <a:buChar char="q"/>
            </a:pPr>
            <a:r>
              <a:rPr lang="en-US" sz="1800" dirty="0"/>
              <a:t>Line 23 Use Tax </a:t>
            </a:r>
            <a:br>
              <a:rPr lang="en-US" sz="1800" dirty="0"/>
            </a:br>
            <a:r>
              <a:rPr lang="en-US" sz="1800" dirty="0"/>
              <a:t>Use tax is a tax on purchases you made outside of Michigan, but then brought that property into Michigan either by shipping or personal carry.  You must add up all purchases you made (online or outside of the state) but did not pay Michigan sales tax on.  Then multiply that number by 6% and enter that amount on Line 23.  You can use an alternate calculation based on your income, which is in the instructions for MI Form 1040.  The Instructions also have “Worksheet 1” (pictured here) to help you with the calculation. The worksheet does not need to be included </a:t>
            </a:r>
            <a:br>
              <a:rPr lang="en-US" sz="1800" dirty="0"/>
            </a:br>
            <a:r>
              <a:rPr lang="en-US" sz="1800" dirty="0"/>
              <a:t>with your return. You can use the one on this page.</a:t>
            </a:r>
          </a:p>
          <a:p>
            <a:pPr marL="457200" lvl="1" indent="0">
              <a:buNone/>
            </a:pPr>
            <a:endParaRPr lang="en-US" sz="1800" dirty="0"/>
          </a:p>
        </p:txBody>
      </p:sp>
      <p:pic>
        <p:nvPicPr>
          <p:cNvPr id="4" name="Picture 3"/>
          <p:cNvPicPr>
            <a:picLocks noChangeAspect="1"/>
          </p:cNvPicPr>
          <p:nvPr/>
        </p:nvPicPr>
        <p:blipFill>
          <a:blip r:embed="rId2"/>
          <a:stretch>
            <a:fillRect/>
          </a:stretch>
        </p:blipFill>
        <p:spPr>
          <a:xfrm>
            <a:off x="7746124" y="3060246"/>
            <a:ext cx="4057650" cy="2914650"/>
          </a:xfrm>
          <a:prstGeom prst="rect">
            <a:avLst/>
          </a:prstGeom>
        </p:spPr>
      </p:pic>
    </p:spTree>
    <p:extLst>
      <p:ext uri="{BB962C8B-B14F-4D97-AF65-F5344CB8AC3E}">
        <p14:creationId xmlns:p14="http://schemas.microsoft.com/office/powerpoint/2010/main" val="4174563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69153"/>
          </a:xfrm>
        </p:spPr>
        <p:txBody>
          <a:bodyPr>
            <a:normAutofit/>
          </a:bodyPr>
          <a:lstStyle/>
          <a:p>
            <a:r>
              <a:rPr lang="en-US" sz="3600" dirty="0"/>
              <a:t>Documents Needed to Complete Michigan Tax Return</a:t>
            </a:r>
          </a:p>
        </p:txBody>
      </p:sp>
      <p:sp>
        <p:nvSpPr>
          <p:cNvPr id="6" name="Content Placeholder 5">
            <a:extLst>
              <a:ext uri="{FF2B5EF4-FFF2-40B4-BE49-F238E27FC236}">
                <a16:creationId xmlns:a16="http://schemas.microsoft.com/office/drawing/2014/main" id="{813D02EE-8856-0646-84BC-4DE22A7C83C6}"/>
              </a:ext>
            </a:extLst>
          </p:cNvPr>
          <p:cNvSpPr>
            <a:spLocks noGrp="1"/>
          </p:cNvSpPr>
          <p:nvPr>
            <p:ph idx="1"/>
          </p:nvPr>
        </p:nvSpPr>
        <p:spPr>
          <a:xfrm>
            <a:off x="934453" y="1618942"/>
            <a:ext cx="10515600" cy="4351338"/>
          </a:xfrm>
        </p:spPr>
        <p:txBody>
          <a:bodyPr>
            <a:normAutofit fontScale="77500" lnSpcReduction="20000"/>
          </a:bodyPr>
          <a:lstStyle/>
          <a:p>
            <a:pPr marL="0" indent="0">
              <a:buNone/>
            </a:pPr>
            <a:endParaRPr lang="en-US" dirty="0"/>
          </a:p>
          <a:p>
            <a:r>
              <a:rPr lang="en-US" dirty="0"/>
              <a:t>Federal Form 1040NR </a:t>
            </a:r>
          </a:p>
          <a:p>
            <a:r>
              <a:rPr lang="en-US" dirty="0"/>
              <a:t>All income year end statements you used to complete your 1040NR (examples are W-2, 1099-NEC, 1042-S, etc.) </a:t>
            </a:r>
          </a:p>
          <a:p>
            <a:r>
              <a:rPr lang="en-US" dirty="0"/>
              <a:t>Any tax document that reported Michigan withholding.</a:t>
            </a:r>
          </a:p>
          <a:p>
            <a:endParaRPr lang="en-US" dirty="0"/>
          </a:p>
          <a:p>
            <a:pPr marL="0" indent="0">
              <a:buNone/>
            </a:pPr>
            <a:r>
              <a:rPr lang="en-US" dirty="0"/>
              <a:t>Michigan Forms we will cover in this seminar:</a:t>
            </a:r>
          </a:p>
          <a:p>
            <a:endParaRPr lang="en-US" dirty="0"/>
          </a:p>
          <a:p>
            <a:r>
              <a:rPr lang="en-US" dirty="0"/>
              <a:t>Michigan 1040</a:t>
            </a:r>
          </a:p>
          <a:p>
            <a:r>
              <a:rPr lang="en-US" dirty="0"/>
              <a:t>Michigan Schedule 1</a:t>
            </a:r>
          </a:p>
          <a:p>
            <a:r>
              <a:rPr lang="en-US" dirty="0"/>
              <a:t>Michigan Schedule NR</a:t>
            </a:r>
          </a:p>
          <a:p>
            <a:r>
              <a:rPr lang="en-US" dirty="0"/>
              <a:t>Michigan Schedule W</a:t>
            </a:r>
          </a:p>
          <a:p>
            <a:endParaRPr lang="en-US" dirty="0"/>
          </a:p>
        </p:txBody>
      </p:sp>
    </p:spTree>
    <p:extLst>
      <p:ext uri="{BB962C8B-B14F-4D97-AF65-F5344CB8AC3E}">
        <p14:creationId xmlns:p14="http://schemas.microsoft.com/office/powerpoint/2010/main" val="34977202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MI-1040 page 2, continued</a:t>
            </a:r>
          </a:p>
        </p:txBody>
      </p:sp>
      <p:sp>
        <p:nvSpPr>
          <p:cNvPr id="3" name="Content Placeholder 2"/>
          <p:cNvSpPr>
            <a:spLocks noGrp="1"/>
          </p:cNvSpPr>
          <p:nvPr>
            <p:ph idx="1"/>
          </p:nvPr>
        </p:nvSpPr>
        <p:spPr/>
        <p:txBody>
          <a:bodyPr/>
          <a:lstStyle/>
          <a:p>
            <a:pPr>
              <a:buFont typeface="Wingdings" panose="05000000000000000000" pitchFamily="2" charset="2"/>
              <a:buChar char="q"/>
            </a:pPr>
            <a:r>
              <a:rPr lang="en-US" sz="1800" dirty="0"/>
              <a:t>Line 24 - Add together lines 18 through 23 and enter the total in line 24. </a:t>
            </a:r>
          </a:p>
          <a:p>
            <a:pPr marL="457200" lvl="1" indent="0">
              <a:buNone/>
            </a:pPr>
            <a:endParaRPr lang="en-US" sz="1800" dirty="0"/>
          </a:p>
          <a:p>
            <a:pPr lvl="1">
              <a:buFont typeface="Wingdings" panose="05000000000000000000" pitchFamily="2" charset="2"/>
              <a:buChar char="q"/>
            </a:pPr>
            <a:endParaRPr lang="en-US" sz="1800" dirty="0"/>
          </a:p>
          <a:p>
            <a:pPr lvl="1">
              <a:buFont typeface="Wingdings" panose="05000000000000000000" pitchFamily="2" charset="2"/>
              <a:buChar char="q"/>
            </a:pPr>
            <a:endParaRPr lang="en-US" sz="1800" dirty="0"/>
          </a:p>
          <a:p>
            <a:pPr lvl="1">
              <a:buFont typeface="Wingdings" panose="05000000000000000000" pitchFamily="2" charset="2"/>
              <a:buChar char="q"/>
            </a:pPr>
            <a:endParaRPr lang="en-US" sz="1800" dirty="0"/>
          </a:p>
          <a:p>
            <a:pPr>
              <a:buFont typeface="Wingdings" panose="05000000000000000000" pitchFamily="2" charset="2"/>
              <a:buChar char="q"/>
            </a:pPr>
            <a:endParaRPr lang="en-US" sz="1800" dirty="0"/>
          </a:p>
          <a:p>
            <a:pPr marL="0" indent="0">
              <a:buNone/>
            </a:pPr>
            <a:endParaRPr lang="en-US" sz="1800" dirty="0"/>
          </a:p>
          <a:p>
            <a:pPr>
              <a:buFont typeface="Wingdings" panose="05000000000000000000" pitchFamily="2" charset="2"/>
              <a:buChar char="q"/>
            </a:pPr>
            <a:r>
              <a:rPr lang="en-US" sz="1800" dirty="0"/>
              <a:t>Lines 25-29 – Skip because these do not apply to nonresident aliens</a:t>
            </a:r>
          </a:p>
          <a:p>
            <a:pPr>
              <a:buFont typeface="Wingdings" panose="05000000000000000000" pitchFamily="2" charset="2"/>
              <a:buChar char="q"/>
            </a:pPr>
            <a:endParaRPr lang="en-US" dirty="0"/>
          </a:p>
        </p:txBody>
      </p:sp>
      <p:pic>
        <p:nvPicPr>
          <p:cNvPr id="5" name="Picture 4"/>
          <p:cNvPicPr>
            <a:picLocks noChangeAspect="1"/>
          </p:cNvPicPr>
          <p:nvPr/>
        </p:nvPicPr>
        <p:blipFill>
          <a:blip r:embed="rId2"/>
          <a:stretch>
            <a:fillRect/>
          </a:stretch>
        </p:blipFill>
        <p:spPr>
          <a:xfrm>
            <a:off x="1586140" y="2200729"/>
            <a:ext cx="6062889" cy="2025525"/>
          </a:xfrm>
          <a:prstGeom prst="rect">
            <a:avLst/>
          </a:prstGeom>
        </p:spPr>
      </p:pic>
    </p:spTree>
    <p:extLst>
      <p:ext uri="{BB962C8B-B14F-4D97-AF65-F5344CB8AC3E}">
        <p14:creationId xmlns:p14="http://schemas.microsoft.com/office/powerpoint/2010/main" val="22804366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97D91-884A-4477-93AD-A571069BD8E5}"/>
              </a:ext>
            </a:extLst>
          </p:cNvPr>
          <p:cNvSpPr>
            <a:spLocks noGrp="1"/>
          </p:cNvSpPr>
          <p:nvPr>
            <p:ph type="title"/>
          </p:nvPr>
        </p:nvSpPr>
        <p:spPr/>
        <p:txBody>
          <a:bodyPr/>
          <a:lstStyle/>
          <a:p>
            <a:r>
              <a:rPr lang="en-US" sz="4400" b="1" dirty="0">
                <a:solidFill>
                  <a:srgbClr val="FF0000"/>
                </a:solidFill>
              </a:rPr>
              <a:t>SWITCH FORMS </a:t>
            </a:r>
            <a:r>
              <a:rPr lang="en-US" dirty="0"/>
              <a:t>to Schedule W</a:t>
            </a:r>
          </a:p>
        </p:txBody>
      </p:sp>
      <p:pic>
        <p:nvPicPr>
          <p:cNvPr id="3" name="Picture 2"/>
          <p:cNvPicPr>
            <a:picLocks noChangeAspect="1"/>
          </p:cNvPicPr>
          <p:nvPr/>
        </p:nvPicPr>
        <p:blipFill>
          <a:blip r:embed="rId2"/>
          <a:stretch>
            <a:fillRect/>
          </a:stretch>
        </p:blipFill>
        <p:spPr>
          <a:xfrm>
            <a:off x="737936" y="1414916"/>
            <a:ext cx="10615864" cy="3624077"/>
          </a:xfrm>
          <a:prstGeom prst="rect">
            <a:avLst/>
          </a:prstGeom>
        </p:spPr>
      </p:pic>
    </p:spTree>
    <p:extLst>
      <p:ext uri="{BB962C8B-B14F-4D97-AF65-F5344CB8AC3E}">
        <p14:creationId xmlns:p14="http://schemas.microsoft.com/office/powerpoint/2010/main" val="25990366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Schedule W</a:t>
            </a:r>
          </a:p>
        </p:txBody>
      </p:sp>
      <p:sp>
        <p:nvSpPr>
          <p:cNvPr id="3" name="Content Placeholder 2"/>
          <p:cNvSpPr>
            <a:spLocks noGrp="1"/>
          </p:cNvSpPr>
          <p:nvPr>
            <p:ph idx="1"/>
          </p:nvPr>
        </p:nvSpPr>
        <p:spPr/>
        <p:txBody>
          <a:bodyPr/>
          <a:lstStyle/>
          <a:p>
            <a:pPr>
              <a:buFont typeface="Wingdings" panose="05000000000000000000" pitchFamily="2" charset="2"/>
              <a:buChar char="q"/>
            </a:pPr>
            <a:endParaRPr lang="en-US" sz="1800" dirty="0"/>
          </a:p>
          <a:p>
            <a:pPr>
              <a:buFont typeface="Wingdings" panose="05000000000000000000" pitchFamily="2" charset="2"/>
              <a:buChar char="q"/>
            </a:pPr>
            <a:endParaRPr lang="en-US" sz="1800" dirty="0"/>
          </a:p>
          <a:p>
            <a:pPr>
              <a:buFont typeface="Wingdings" panose="05000000000000000000" pitchFamily="2" charset="2"/>
              <a:buChar char="q"/>
            </a:pPr>
            <a:endParaRPr lang="en-US" sz="1800" dirty="0"/>
          </a:p>
          <a:p>
            <a:pPr marL="0" indent="0">
              <a:buNone/>
            </a:pPr>
            <a:endParaRPr lang="en-US" sz="1800" dirty="0"/>
          </a:p>
          <a:p>
            <a:pPr>
              <a:buFont typeface="Wingdings" panose="05000000000000000000" pitchFamily="2" charset="2"/>
              <a:buChar char="q"/>
            </a:pPr>
            <a:r>
              <a:rPr lang="en-US" sz="1800" dirty="0"/>
              <a:t>Line 1 - Enter your Name</a:t>
            </a:r>
          </a:p>
          <a:p>
            <a:pPr>
              <a:buFont typeface="Wingdings" panose="05000000000000000000" pitchFamily="2" charset="2"/>
              <a:buChar char="q"/>
            </a:pPr>
            <a:r>
              <a:rPr lang="en-US" sz="1800" dirty="0"/>
              <a:t>Line 2 - Enter your Social Security Number or ITIN</a:t>
            </a:r>
          </a:p>
          <a:p>
            <a:pPr>
              <a:buFont typeface="Wingdings" panose="05000000000000000000" pitchFamily="2" charset="2"/>
              <a:buChar char="q"/>
            </a:pPr>
            <a:r>
              <a:rPr lang="en-US" sz="1800" dirty="0"/>
              <a:t>Line 3  - Skip, unless you are filing jointly</a:t>
            </a:r>
          </a:p>
          <a:p>
            <a:pPr lvl="1">
              <a:buFont typeface="Wingdings" panose="05000000000000000000" pitchFamily="2" charset="2"/>
              <a:buChar char="q"/>
            </a:pPr>
            <a:endParaRPr lang="en-US" dirty="0"/>
          </a:p>
        </p:txBody>
      </p:sp>
      <p:pic>
        <p:nvPicPr>
          <p:cNvPr id="4" name="Picture 3"/>
          <p:cNvPicPr>
            <a:picLocks noChangeAspect="1"/>
          </p:cNvPicPr>
          <p:nvPr/>
        </p:nvPicPr>
        <p:blipFill>
          <a:blip r:embed="rId2"/>
          <a:stretch>
            <a:fillRect/>
          </a:stretch>
        </p:blipFill>
        <p:spPr>
          <a:xfrm>
            <a:off x="838200" y="1445078"/>
            <a:ext cx="10867566" cy="1515836"/>
          </a:xfrm>
          <a:prstGeom prst="rect">
            <a:avLst/>
          </a:prstGeom>
        </p:spPr>
      </p:pic>
    </p:spTree>
    <p:extLst>
      <p:ext uri="{BB962C8B-B14F-4D97-AF65-F5344CB8AC3E}">
        <p14:creationId xmlns:p14="http://schemas.microsoft.com/office/powerpoint/2010/main" val="181939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Schedule W - Table 1 – W-2’s</a:t>
            </a:r>
          </a:p>
        </p:txBody>
      </p:sp>
      <p:sp>
        <p:nvSpPr>
          <p:cNvPr id="3" name="Content Placeholder 2"/>
          <p:cNvSpPr>
            <a:spLocks noGrp="1"/>
          </p:cNvSpPr>
          <p:nvPr>
            <p:ph idx="1"/>
          </p:nvPr>
        </p:nvSpPr>
        <p:spPr/>
        <p:txBody>
          <a:bodyPr>
            <a:normAutofit/>
          </a:bodyPr>
          <a:lstStyle/>
          <a:p>
            <a:pPr marL="0" indent="0">
              <a:buNone/>
            </a:pPr>
            <a:r>
              <a:rPr lang="en-US" sz="1800" dirty="0"/>
              <a:t>Transfer all information from your W-2s into Table 1</a:t>
            </a:r>
            <a:br>
              <a:rPr lang="en-US" sz="1800" dirty="0"/>
            </a:br>
            <a:r>
              <a:rPr lang="en-US" sz="1800" dirty="0"/>
              <a:t/>
            </a:r>
            <a:br>
              <a:rPr lang="en-US" sz="1800" dirty="0"/>
            </a:br>
            <a:r>
              <a:rPr lang="en-US" sz="1800" dirty="0"/>
              <a:t/>
            </a:r>
            <a:br>
              <a:rPr lang="en-US" sz="1800" dirty="0"/>
            </a:br>
            <a:r>
              <a:rPr lang="en-US" sz="1800" dirty="0"/>
              <a:t/>
            </a:r>
            <a:br>
              <a:rPr lang="en-US" sz="1800" dirty="0"/>
            </a:br>
            <a:endParaRPr lang="en-US" sz="1800" dirty="0"/>
          </a:p>
          <a:p>
            <a:pPr>
              <a:buFont typeface="Wingdings" panose="05000000000000000000" pitchFamily="2" charset="2"/>
              <a:buChar char="q"/>
            </a:pPr>
            <a:endParaRPr lang="en-US" sz="1800" dirty="0"/>
          </a:p>
          <a:p>
            <a:pPr marL="0" indent="0">
              <a:buNone/>
            </a:pPr>
            <a:r>
              <a:rPr lang="en-US" sz="1800" dirty="0"/>
              <a:t>For each of your W-2’s, you will enter the following information into one line of the Table 1:</a:t>
            </a:r>
          </a:p>
          <a:p>
            <a:pPr lvl="1">
              <a:buFont typeface="Wingdings" panose="05000000000000000000" pitchFamily="2" charset="2"/>
              <a:buChar char="q"/>
            </a:pPr>
            <a:r>
              <a:rPr lang="en-US" sz="1800" dirty="0"/>
              <a:t>Column A - Check the “filer” box (you will </a:t>
            </a:r>
            <a:r>
              <a:rPr lang="en-US" sz="1800" b="1" dirty="0"/>
              <a:t>only</a:t>
            </a:r>
            <a:r>
              <a:rPr lang="en-US" sz="1800" dirty="0"/>
              <a:t> check the box for  your spouse’s W2s if you are filing jointly)</a:t>
            </a:r>
          </a:p>
          <a:p>
            <a:pPr lvl="1">
              <a:buFont typeface="Wingdings" panose="05000000000000000000" pitchFamily="2" charset="2"/>
              <a:buChar char="q"/>
            </a:pPr>
            <a:r>
              <a:rPr lang="en-US" sz="1800" dirty="0"/>
              <a:t>Column B – Enter your employer’s EIN (box b on your W2)</a:t>
            </a:r>
          </a:p>
          <a:p>
            <a:pPr lvl="1">
              <a:buFont typeface="Wingdings" panose="05000000000000000000" pitchFamily="2" charset="2"/>
              <a:buChar char="q"/>
            </a:pPr>
            <a:r>
              <a:rPr lang="en-US" sz="1800" dirty="0"/>
              <a:t>Column C – your employers name (box c on your W2)</a:t>
            </a:r>
          </a:p>
          <a:p>
            <a:pPr lvl="1">
              <a:buFont typeface="Wingdings" panose="05000000000000000000" pitchFamily="2" charset="2"/>
              <a:buChar char="q"/>
            </a:pPr>
            <a:r>
              <a:rPr lang="en-US" sz="1800" dirty="0"/>
              <a:t>Column D  - your wages (box 1 from your W2)</a:t>
            </a:r>
          </a:p>
          <a:p>
            <a:pPr lvl="1">
              <a:buFont typeface="Wingdings" panose="05000000000000000000" pitchFamily="2" charset="2"/>
              <a:buChar char="q"/>
            </a:pPr>
            <a:r>
              <a:rPr lang="en-US" sz="1800" dirty="0"/>
              <a:t>Column E – Michigan income tax withheld (box 17 from you W2)</a:t>
            </a:r>
          </a:p>
          <a:p>
            <a:pPr lvl="1">
              <a:buFont typeface="Wingdings" panose="05000000000000000000" pitchFamily="2" charset="2"/>
              <a:buChar char="q"/>
            </a:pPr>
            <a:endParaRPr lang="en-US" dirty="0"/>
          </a:p>
        </p:txBody>
      </p:sp>
      <p:pic>
        <p:nvPicPr>
          <p:cNvPr id="5" name="Picture 4"/>
          <p:cNvPicPr>
            <a:picLocks noChangeAspect="1"/>
          </p:cNvPicPr>
          <p:nvPr/>
        </p:nvPicPr>
        <p:blipFill>
          <a:blip r:embed="rId2"/>
          <a:stretch>
            <a:fillRect/>
          </a:stretch>
        </p:blipFill>
        <p:spPr>
          <a:xfrm>
            <a:off x="838200" y="2224965"/>
            <a:ext cx="10221686" cy="1075358"/>
          </a:xfrm>
          <a:prstGeom prst="rect">
            <a:avLst/>
          </a:prstGeom>
        </p:spPr>
      </p:pic>
    </p:spTree>
    <p:extLst>
      <p:ext uri="{BB962C8B-B14F-4D97-AF65-F5344CB8AC3E}">
        <p14:creationId xmlns:p14="http://schemas.microsoft.com/office/powerpoint/2010/main" val="10654501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Schedule W – Table 1</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sz="1800" dirty="0"/>
              <a:t>Line 4 - Add together everything from Table 1, column E</a:t>
            </a:r>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2279886"/>
            <a:ext cx="9876033" cy="4032014"/>
          </a:xfrm>
          <a:prstGeom prst="rect">
            <a:avLst/>
          </a:prstGeom>
        </p:spPr>
      </p:pic>
      <p:sp>
        <p:nvSpPr>
          <p:cNvPr id="19" name="Rectangle 18"/>
          <p:cNvSpPr/>
          <p:nvPr/>
        </p:nvSpPr>
        <p:spPr>
          <a:xfrm>
            <a:off x="8440615" y="3226778"/>
            <a:ext cx="1784839" cy="2540976"/>
          </a:xfrm>
          <a:prstGeom prst="rect">
            <a:avLst/>
          </a:prstGeom>
          <a:noFill/>
          <a:ln w="38100"/>
          <a:effectLst>
            <a:glow rad="635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a:stCxn id="19" idx="2"/>
          </p:cNvCxnSpPr>
          <p:nvPr/>
        </p:nvCxnSpPr>
        <p:spPr>
          <a:xfrm flipH="1">
            <a:off x="9333034" y="5767754"/>
            <a:ext cx="1" cy="246184"/>
          </a:xfrm>
          <a:prstGeom prst="straightConnector1">
            <a:avLst/>
          </a:prstGeom>
          <a:ln w="28575">
            <a:tailEnd type="triangle"/>
          </a:ln>
          <a:effectLst>
            <a:glow rad="1397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8440615" y="5918313"/>
            <a:ext cx="2022231" cy="286117"/>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524734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Schedule W – Table 2</a:t>
            </a:r>
          </a:p>
        </p:txBody>
      </p:sp>
      <p:sp>
        <p:nvSpPr>
          <p:cNvPr id="3" name="Content Placeholder 2"/>
          <p:cNvSpPr>
            <a:spLocks noGrp="1"/>
          </p:cNvSpPr>
          <p:nvPr>
            <p:ph idx="1"/>
          </p:nvPr>
        </p:nvSpPr>
        <p:spPr/>
        <p:txBody>
          <a:bodyPr>
            <a:normAutofit/>
          </a:bodyPr>
          <a:lstStyle/>
          <a:p>
            <a:pPr marL="0" indent="0">
              <a:buNone/>
            </a:pPr>
            <a:r>
              <a:rPr lang="en-US" sz="1800" dirty="0"/>
              <a:t>Enter your information from your 1042-S (if applicable) in table 2</a:t>
            </a:r>
            <a:br>
              <a:rPr lang="en-US" sz="1800" dirty="0"/>
            </a:br>
            <a:r>
              <a:rPr lang="en-US" sz="1800" dirty="0"/>
              <a:t/>
            </a:r>
            <a:br>
              <a:rPr lang="en-US" sz="1800" dirty="0"/>
            </a:br>
            <a:r>
              <a:rPr lang="en-US" sz="1800" dirty="0"/>
              <a:t/>
            </a:r>
            <a:br>
              <a:rPr lang="en-US" sz="1800" dirty="0"/>
            </a:br>
            <a:r>
              <a:rPr lang="en-US" sz="1800" dirty="0"/>
              <a:t/>
            </a:r>
            <a:br>
              <a:rPr lang="en-US" sz="1800" dirty="0"/>
            </a:br>
            <a:endParaRPr lang="en-US" sz="1800" dirty="0"/>
          </a:p>
          <a:p>
            <a:pPr>
              <a:buFont typeface="Wingdings" panose="05000000000000000000" pitchFamily="2" charset="2"/>
              <a:buChar char="q"/>
            </a:pPr>
            <a:endParaRPr lang="en-US" sz="1800" dirty="0"/>
          </a:p>
          <a:p>
            <a:pPr>
              <a:buFont typeface="Wingdings" panose="05000000000000000000" pitchFamily="2" charset="2"/>
              <a:buChar char="q"/>
            </a:pPr>
            <a:endParaRPr lang="en-US" sz="1800" dirty="0"/>
          </a:p>
          <a:p>
            <a:pPr lvl="1">
              <a:buFont typeface="Wingdings" panose="05000000000000000000" pitchFamily="2" charset="2"/>
              <a:buChar char="q"/>
            </a:pPr>
            <a:r>
              <a:rPr lang="en-US" sz="1800" dirty="0"/>
              <a:t>Column A – Check “filer” (you will only enter your Spouses W2s if you are filing jointly)</a:t>
            </a:r>
          </a:p>
          <a:p>
            <a:pPr lvl="1">
              <a:buFont typeface="Wingdings" panose="05000000000000000000" pitchFamily="2" charset="2"/>
              <a:buChar char="q"/>
            </a:pPr>
            <a:r>
              <a:rPr lang="en-US" sz="1800" dirty="0"/>
              <a:t>Column B – Payer’s EIN or TIN (line 12a of 1042-S)</a:t>
            </a:r>
          </a:p>
          <a:p>
            <a:pPr lvl="1">
              <a:buFont typeface="Wingdings" panose="05000000000000000000" pitchFamily="2" charset="2"/>
              <a:buChar char="q"/>
            </a:pPr>
            <a:r>
              <a:rPr lang="en-US" sz="1800" dirty="0"/>
              <a:t>Column C – Payer’s Name (line 12d of 1042-S)</a:t>
            </a:r>
          </a:p>
          <a:p>
            <a:pPr lvl="1">
              <a:buFont typeface="Wingdings" panose="05000000000000000000" pitchFamily="2" charset="2"/>
              <a:buChar char="q"/>
            </a:pPr>
            <a:r>
              <a:rPr lang="en-US" sz="1800" dirty="0"/>
              <a:t>Column D  - Taxable pension distribution, misc. income (box 2 of 1042-S)</a:t>
            </a:r>
          </a:p>
          <a:p>
            <a:pPr lvl="1">
              <a:buFont typeface="Wingdings" panose="05000000000000000000" pitchFamily="2" charset="2"/>
              <a:buChar char="q"/>
            </a:pPr>
            <a:r>
              <a:rPr lang="en-US" sz="1800" dirty="0"/>
              <a:t>Column E – Michigan tax withheld (box 17a of 1042-S)</a:t>
            </a:r>
          </a:p>
          <a:p>
            <a:pPr>
              <a:buFont typeface="Wingdings" panose="05000000000000000000" pitchFamily="2" charset="2"/>
              <a:buChar char="q"/>
            </a:pPr>
            <a:endParaRPr lang="en-US" dirty="0"/>
          </a:p>
          <a:p>
            <a:pPr>
              <a:buFont typeface="Wingdings" panose="05000000000000000000" pitchFamily="2" charset="2"/>
              <a:buChar char="q"/>
            </a:pPr>
            <a:endParaRPr lang="en-US" dirty="0"/>
          </a:p>
        </p:txBody>
      </p:sp>
      <p:pic>
        <p:nvPicPr>
          <p:cNvPr id="5" name="Picture 4"/>
          <p:cNvPicPr>
            <a:picLocks noChangeAspect="1"/>
          </p:cNvPicPr>
          <p:nvPr/>
        </p:nvPicPr>
        <p:blipFill>
          <a:blip r:embed="rId2"/>
          <a:stretch>
            <a:fillRect/>
          </a:stretch>
        </p:blipFill>
        <p:spPr>
          <a:xfrm>
            <a:off x="1257526" y="2315027"/>
            <a:ext cx="9525975" cy="1197429"/>
          </a:xfrm>
          <a:prstGeom prst="rect">
            <a:avLst/>
          </a:prstGeom>
        </p:spPr>
      </p:pic>
    </p:spTree>
    <p:extLst>
      <p:ext uri="{BB962C8B-B14F-4D97-AF65-F5344CB8AC3E}">
        <p14:creationId xmlns:p14="http://schemas.microsoft.com/office/powerpoint/2010/main" val="34998762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Schedule W, continued</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sz="1800" dirty="0"/>
              <a:t>Line 5 - Add together everything from Table 2, column E</a:t>
            </a:r>
            <a:br>
              <a:rPr lang="en-US" sz="1800" dirty="0"/>
            </a:br>
            <a:r>
              <a:rPr lang="en-US" sz="1800" dirty="0"/>
              <a:t/>
            </a:r>
            <a:br>
              <a:rPr lang="en-US" sz="1800" dirty="0"/>
            </a:br>
            <a:r>
              <a:rPr lang="en-US" sz="1800" dirty="0"/>
              <a:t/>
            </a:r>
            <a:br>
              <a:rPr lang="en-US" sz="1800" dirty="0"/>
            </a:br>
            <a:endParaRPr lang="en-US" sz="1800" dirty="0"/>
          </a:p>
          <a:p>
            <a:pPr lvl="1">
              <a:buFont typeface="Wingdings" panose="05000000000000000000" pitchFamily="2" charset="2"/>
              <a:buChar char="q"/>
            </a:pPr>
            <a:endParaRPr lang="en-US" sz="1800" dirty="0"/>
          </a:p>
          <a:p>
            <a:pPr lvl="1">
              <a:buFont typeface="Wingdings" panose="05000000000000000000" pitchFamily="2" charset="2"/>
              <a:buChar char="q"/>
            </a:pPr>
            <a:endParaRPr lang="en-US" sz="1800" dirty="0"/>
          </a:p>
          <a:p>
            <a:pPr lvl="1">
              <a:buFont typeface="Wingdings" panose="05000000000000000000" pitchFamily="2" charset="2"/>
              <a:buChar char="q"/>
            </a:pPr>
            <a:endParaRPr lang="en-US" sz="1800" dirty="0"/>
          </a:p>
          <a:p>
            <a:pPr lvl="1">
              <a:buFont typeface="Wingdings" panose="05000000000000000000" pitchFamily="2" charset="2"/>
              <a:buChar char="q"/>
            </a:pPr>
            <a:endParaRPr lang="en-US" sz="1800" dirty="0"/>
          </a:p>
          <a:p>
            <a:pPr lvl="1">
              <a:buFont typeface="Wingdings" panose="05000000000000000000" pitchFamily="2" charset="2"/>
              <a:buChar char="q"/>
            </a:pPr>
            <a:endParaRPr lang="en-US" sz="1800" dirty="0"/>
          </a:p>
          <a:p>
            <a:pPr lvl="1">
              <a:buFont typeface="Wingdings" panose="05000000000000000000" pitchFamily="2" charset="2"/>
              <a:buChar char="q"/>
            </a:pPr>
            <a:endParaRPr lang="en-US" sz="1800" dirty="0"/>
          </a:p>
          <a:p>
            <a:pPr>
              <a:buFont typeface="Wingdings" panose="05000000000000000000" pitchFamily="2" charset="2"/>
              <a:buChar char="q"/>
            </a:pPr>
            <a:endParaRPr lang="en-US" sz="1800" dirty="0"/>
          </a:p>
          <a:p>
            <a:pPr>
              <a:buFont typeface="Wingdings" panose="05000000000000000000" pitchFamily="2" charset="2"/>
              <a:buChar char="q"/>
            </a:pPr>
            <a:endParaRPr lang="en-US" sz="1800" dirty="0"/>
          </a:p>
          <a:p>
            <a:pPr>
              <a:buFont typeface="Wingdings" panose="05000000000000000000" pitchFamily="2" charset="2"/>
              <a:buChar char="q"/>
            </a:pPr>
            <a:r>
              <a:rPr lang="en-US" sz="1800" dirty="0"/>
              <a:t>Line 6 - Add together line 4 and line 5 </a:t>
            </a:r>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2206598"/>
            <a:ext cx="8129954" cy="3183086"/>
          </a:xfrm>
          <a:prstGeom prst="rect">
            <a:avLst/>
          </a:prstGeom>
        </p:spPr>
      </p:pic>
      <p:sp>
        <p:nvSpPr>
          <p:cNvPr id="5" name="Rectangle 4"/>
          <p:cNvSpPr/>
          <p:nvPr/>
        </p:nvSpPr>
        <p:spPr>
          <a:xfrm>
            <a:off x="7104185" y="2963008"/>
            <a:ext cx="1441938" cy="1934307"/>
          </a:xfrm>
          <a:prstGeom prst="rect">
            <a:avLst/>
          </a:prstGeom>
          <a:noFill/>
          <a:ln w="38100"/>
          <a:effectLst>
            <a:glow rad="635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a:off x="7798777" y="4783015"/>
            <a:ext cx="0" cy="28135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13784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FF0000"/>
                </a:solidFill>
              </a:rPr>
              <a:t>SWITCH FORMS </a:t>
            </a:r>
            <a:r>
              <a:rPr lang="en-US" sz="3600" dirty="0"/>
              <a:t>back to MI-1040, page 2</a:t>
            </a:r>
          </a:p>
        </p:txBody>
      </p:sp>
      <p:sp>
        <p:nvSpPr>
          <p:cNvPr id="3" name="Content Placeholder 2"/>
          <p:cNvSpPr>
            <a:spLocks noGrp="1"/>
          </p:cNvSpPr>
          <p:nvPr>
            <p:ph idx="1"/>
          </p:nvPr>
        </p:nvSpPr>
        <p:spPr/>
        <p:txBody>
          <a:bodyPr/>
          <a:lstStyle/>
          <a:p>
            <a:pPr>
              <a:buFont typeface="Wingdings" panose="05000000000000000000" pitchFamily="2" charset="2"/>
              <a:buChar char="q"/>
            </a:pPr>
            <a:r>
              <a:rPr lang="en-US" sz="1800" dirty="0"/>
              <a:t>Line 30 - Enter the amount from line 6 of your Schedule W on line 30</a:t>
            </a:r>
          </a:p>
          <a:p>
            <a:pPr lvl="1">
              <a:buFont typeface="Wingdings" panose="05000000000000000000" pitchFamily="2" charset="2"/>
              <a:buChar char="q"/>
            </a:pPr>
            <a:endParaRPr lang="en-US" sz="1800" dirty="0"/>
          </a:p>
          <a:p>
            <a:pPr>
              <a:buFont typeface="Wingdings" panose="05000000000000000000" pitchFamily="2" charset="2"/>
              <a:buChar char="q"/>
            </a:pPr>
            <a:endParaRPr lang="en-US" sz="1800" dirty="0"/>
          </a:p>
          <a:p>
            <a:pPr>
              <a:buFont typeface="Wingdings" panose="05000000000000000000" pitchFamily="2" charset="2"/>
              <a:buChar char="q"/>
            </a:pPr>
            <a:r>
              <a:rPr lang="en-US" sz="1800" dirty="0"/>
              <a:t>Line 31 and 32 - Skip</a:t>
            </a:r>
          </a:p>
          <a:p>
            <a:pPr>
              <a:buFont typeface="Wingdings" panose="05000000000000000000" pitchFamily="2" charset="2"/>
              <a:buChar char="q"/>
            </a:pPr>
            <a:endParaRPr lang="en-US" sz="1800" dirty="0"/>
          </a:p>
          <a:p>
            <a:pPr>
              <a:buFont typeface="Wingdings" panose="05000000000000000000" pitchFamily="2" charset="2"/>
              <a:buChar char="q"/>
            </a:pPr>
            <a:r>
              <a:rPr lang="en-US" sz="1800" dirty="0"/>
              <a:t>Line 33 – Enter the amount that is on line 30 above.</a:t>
            </a:r>
          </a:p>
          <a:p>
            <a:pPr lvl="1">
              <a:buFont typeface="Wingdings" panose="05000000000000000000" pitchFamily="2" charset="2"/>
              <a:buChar char="q"/>
            </a:pPr>
            <a:endParaRPr lang="en-US" dirty="0"/>
          </a:p>
        </p:txBody>
      </p:sp>
      <p:pic>
        <p:nvPicPr>
          <p:cNvPr id="4" name="Picture 3"/>
          <p:cNvPicPr>
            <a:picLocks noChangeAspect="1"/>
          </p:cNvPicPr>
          <p:nvPr/>
        </p:nvPicPr>
        <p:blipFill>
          <a:blip r:embed="rId2"/>
          <a:stretch>
            <a:fillRect/>
          </a:stretch>
        </p:blipFill>
        <p:spPr>
          <a:xfrm>
            <a:off x="1323744" y="2226021"/>
            <a:ext cx="9046053" cy="289805"/>
          </a:xfrm>
          <a:prstGeom prst="rect">
            <a:avLst/>
          </a:prstGeom>
        </p:spPr>
      </p:pic>
      <p:pic>
        <p:nvPicPr>
          <p:cNvPr id="5" name="Picture 4"/>
          <p:cNvPicPr>
            <a:picLocks noChangeAspect="1"/>
          </p:cNvPicPr>
          <p:nvPr/>
        </p:nvPicPr>
        <p:blipFill>
          <a:blip r:embed="rId3"/>
          <a:stretch>
            <a:fillRect/>
          </a:stretch>
        </p:blipFill>
        <p:spPr>
          <a:xfrm>
            <a:off x="1323744" y="4114119"/>
            <a:ext cx="9142374" cy="312738"/>
          </a:xfrm>
          <a:prstGeom prst="rect">
            <a:avLst/>
          </a:prstGeom>
        </p:spPr>
      </p:pic>
    </p:spTree>
    <p:extLst>
      <p:ext uri="{BB962C8B-B14F-4D97-AF65-F5344CB8AC3E}">
        <p14:creationId xmlns:p14="http://schemas.microsoft.com/office/powerpoint/2010/main" val="9001221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MI-1040 page 3</a:t>
            </a:r>
          </a:p>
        </p:txBody>
      </p:sp>
      <p:sp>
        <p:nvSpPr>
          <p:cNvPr id="3" name="Content Placeholder 2"/>
          <p:cNvSpPr>
            <a:spLocks noGrp="1"/>
          </p:cNvSpPr>
          <p:nvPr>
            <p:ph idx="1"/>
          </p:nvPr>
        </p:nvSpPr>
        <p:spPr>
          <a:xfrm>
            <a:off x="838200" y="1690688"/>
            <a:ext cx="10515600" cy="4486275"/>
          </a:xfrm>
        </p:spPr>
        <p:txBody>
          <a:bodyPr>
            <a:normAutofit/>
          </a:bodyPr>
          <a:lstStyle/>
          <a:p>
            <a:pPr>
              <a:buFont typeface="Wingdings" panose="05000000000000000000" pitchFamily="2" charset="2"/>
              <a:buChar char="q"/>
            </a:pPr>
            <a:r>
              <a:rPr lang="en-US" sz="1800" dirty="0"/>
              <a:t>Enter your Social Security Number or ITIN on the top of page 3</a:t>
            </a:r>
          </a:p>
          <a:p>
            <a:pPr>
              <a:buFont typeface="Wingdings" panose="05000000000000000000" pitchFamily="2" charset="2"/>
              <a:buChar char="q"/>
            </a:pPr>
            <a:r>
              <a:rPr lang="en-US" sz="1800" dirty="0"/>
              <a:t>Lines 34 and 35 (You will fill in ONE of either line 34 OR 35)</a:t>
            </a:r>
          </a:p>
          <a:p>
            <a:pPr lvl="1">
              <a:buFont typeface="Wingdings" panose="05000000000000000000" pitchFamily="2" charset="2"/>
              <a:buChar char="q"/>
            </a:pPr>
            <a:r>
              <a:rPr lang="en-US" sz="1800" dirty="0"/>
              <a:t>If </a:t>
            </a:r>
            <a:r>
              <a:rPr lang="en-US" sz="1800" b="1" dirty="0"/>
              <a:t>line 24 </a:t>
            </a:r>
            <a:r>
              <a:rPr lang="en-US" sz="1800" dirty="0"/>
              <a:t>is larger</a:t>
            </a:r>
            <a:r>
              <a:rPr lang="en-US" sz="1800" b="1" dirty="0"/>
              <a:t> </a:t>
            </a:r>
            <a:r>
              <a:rPr lang="en-US" sz="1800" dirty="0"/>
              <a:t>than line 33, subtract line 33 from 24 (line 24 minus line 33) and put that number in the box on </a:t>
            </a:r>
            <a:r>
              <a:rPr lang="en-US" sz="1800" b="1" dirty="0"/>
              <a:t>line 34</a:t>
            </a:r>
            <a:endParaRPr lang="en-US" sz="1800" dirty="0"/>
          </a:p>
          <a:p>
            <a:pPr lvl="1">
              <a:buFont typeface="Wingdings" panose="05000000000000000000" pitchFamily="2" charset="2"/>
              <a:buChar char="q"/>
            </a:pPr>
            <a:r>
              <a:rPr lang="en-US" sz="1800" dirty="0"/>
              <a:t>If </a:t>
            </a:r>
            <a:r>
              <a:rPr lang="en-US" sz="1800" b="1" dirty="0"/>
              <a:t>line 33 </a:t>
            </a:r>
            <a:r>
              <a:rPr lang="en-US" sz="1800" dirty="0"/>
              <a:t>is larger than line 24, subtract line 24 from line 33 (line 33 minus line 24) and put that number in the box on </a:t>
            </a:r>
            <a:r>
              <a:rPr lang="en-US" sz="1800" b="1" dirty="0"/>
              <a:t>line 35</a:t>
            </a:r>
            <a:br>
              <a:rPr lang="en-US" sz="1800" b="1" dirty="0"/>
            </a:br>
            <a:r>
              <a:rPr lang="en-US" sz="1800" b="1" dirty="0"/>
              <a:t/>
            </a:r>
            <a:br>
              <a:rPr lang="en-US" sz="1800" b="1" dirty="0"/>
            </a:br>
            <a:endParaRPr lang="en-US" sz="1800" b="1" dirty="0"/>
          </a:p>
          <a:p>
            <a:pPr lvl="1">
              <a:buFont typeface="Wingdings" panose="05000000000000000000" pitchFamily="2" charset="2"/>
              <a:buChar char="q"/>
            </a:pPr>
            <a:endParaRPr lang="en-US" sz="1800" b="1" dirty="0"/>
          </a:p>
          <a:p>
            <a:pPr lvl="1">
              <a:buFont typeface="Wingdings" panose="05000000000000000000" pitchFamily="2" charset="2"/>
              <a:buChar char="q"/>
            </a:pPr>
            <a:endParaRPr lang="en-US" sz="1800" b="1" dirty="0"/>
          </a:p>
          <a:p>
            <a:pPr lvl="1">
              <a:buFont typeface="Wingdings" panose="05000000000000000000" pitchFamily="2" charset="2"/>
              <a:buChar char="q"/>
            </a:pPr>
            <a:endParaRPr lang="en-US" sz="1800" b="1" dirty="0"/>
          </a:p>
          <a:p>
            <a:pPr>
              <a:buFont typeface="Wingdings" panose="05000000000000000000" pitchFamily="2" charset="2"/>
              <a:buChar char="q"/>
            </a:pPr>
            <a:r>
              <a:rPr lang="en-US" sz="1800" dirty="0"/>
              <a:t>Line 36 – Skip</a:t>
            </a:r>
          </a:p>
          <a:p>
            <a:pPr>
              <a:buFont typeface="Wingdings" panose="05000000000000000000" pitchFamily="2" charset="2"/>
              <a:buChar char="q"/>
            </a:pPr>
            <a:r>
              <a:rPr lang="en-US" sz="1800" dirty="0"/>
              <a:t>Line 37 - </a:t>
            </a:r>
            <a:r>
              <a:rPr lang="en-US" sz="1800" b="1" dirty="0"/>
              <a:t>If</a:t>
            </a:r>
            <a:r>
              <a:rPr lang="en-US" sz="1800" dirty="0"/>
              <a:t> you have a number in line 35, copy it to line 37</a:t>
            </a:r>
            <a:endParaRPr lang="en-US" sz="1800" b="1" dirty="0"/>
          </a:p>
        </p:txBody>
      </p:sp>
      <p:pic>
        <p:nvPicPr>
          <p:cNvPr id="7" name="Picture 6"/>
          <p:cNvPicPr>
            <a:picLocks noChangeAspect="1"/>
          </p:cNvPicPr>
          <p:nvPr/>
        </p:nvPicPr>
        <p:blipFill>
          <a:blip r:embed="rId2"/>
          <a:stretch>
            <a:fillRect/>
          </a:stretch>
        </p:blipFill>
        <p:spPr>
          <a:xfrm>
            <a:off x="1484765" y="3525610"/>
            <a:ext cx="9869035" cy="1398761"/>
          </a:xfrm>
          <a:prstGeom prst="rect">
            <a:avLst/>
          </a:prstGeom>
        </p:spPr>
      </p:pic>
      <p:pic>
        <p:nvPicPr>
          <p:cNvPr id="8" name="Picture 7"/>
          <p:cNvPicPr>
            <a:picLocks noChangeAspect="1"/>
          </p:cNvPicPr>
          <p:nvPr/>
        </p:nvPicPr>
        <p:blipFill>
          <a:blip r:embed="rId3"/>
          <a:stretch>
            <a:fillRect/>
          </a:stretch>
        </p:blipFill>
        <p:spPr>
          <a:xfrm>
            <a:off x="1691594" y="5777819"/>
            <a:ext cx="9662206" cy="343102"/>
          </a:xfrm>
          <a:prstGeom prst="rect">
            <a:avLst/>
          </a:prstGeom>
        </p:spPr>
      </p:pic>
    </p:spTree>
    <p:extLst>
      <p:ext uri="{BB962C8B-B14F-4D97-AF65-F5344CB8AC3E}">
        <p14:creationId xmlns:p14="http://schemas.microsoft.com/office/powerpoint/2010/main" val="6802620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Direct Deposit</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sz="1800" dirty="0"/>
              <a:t>If you have a number in line 34, you owe additional tax.  See next slide for payment instructions.</a:t>
            </a:r>
          </a:p>
          <a:p>
            <a:pPr>
              <a:buFont typeface="Wingdings" panose="05000000000000000000" pitchFamily="2" charset="2"/>
              <a:buChar char="q"/>
            </a:pPr>
            <a:r>
              <a:rPr lang="en-US" sz="1800" dirty="0"/>
              <a:t>If you have a number in line 37, you are receiving a refund.  You can receive this by direct deposit or check</a:t>
            </a:r>
          </a:p>
          <a:p>
            <a:pPr>
              <a:buFont typeface="Wingdings" panose="05000000000000000000" pitchFamily="2" charset="2"/>
              <a:buChar char="q"/>
            </a:pPr>
            <a:r>
              <a:rPr lang="en-US" sz="1800" dirty="0"/>
              <a:t>If you are receiving a refund and want the state to deposit it directly into your bank account, enter your information </a:t>
            </a:r>
            <a:br>
              <a:rPr lang="en-US" sz="1800" dirty="0"/>
            </a:br>
            <a:endParaRPr lang="en-US" sz="1800" dirty="0"/>
          </a:p>
          <a:p>
            <a:pPr>
              <a:buFont typeface="Wingdings" panose="05000000000000000000" pitchFamily="2" charset="2"/>
              <a:buChar char="q"/>
            </a:pPr>
            <a:endParaRPr lang="en-US" sz="1800" dirty="0"/>
          </a:p>
          <a:p>
            <a:pPr>
              <a:buFont typeface="Wingdings" panose="05000000000000000000" pitchFamily="2" charset="2"/>
              <a:buChar char="q"/>
            </a:pPr>
            <a:endParaRPr lang="en-US" sz="1800" dirty="0"/>
          </a:p>
          <a:p>
            <a:pPr>
              <a:buFont typeface="Wingdings" panose="05000000000000000000" pitchFamily="2" charset="2"/>
              <a:buChar char="q"/>
            </a:pPr>
            <a:r>
              <a:rPr lang="en-US" sz="1800" b="1" dirty="0">
                <a:solidFill>
                  <a:srgbClr val="FF0000"/>
                </a:solidFill>
                <a:highlight>
                  <a:srgbClr val="FFFF00"/>
                </a:highlight>
              </a:rPr>
              <a:t>DOUBLE CHECK THAT YOU ENTERED THE CORRECT INFORMATION</a:t>
            </a:r>
          </a:p>
          <a:p>
            <a:pPr lvl="1">
              <a:buFont typeface="Wingdings" panose="05000000000000000000" pitchFamily="2" charset="2"/>
              <a:buChar char="q"/>
            </a:pPr>
            <a:r>
              <a:rPr lang="en-US" sz="1800" dirty="0"/>
              <a:t>Neither the state nor your financial intuition will confirm your information</a:t>
            </a:r>
          </a:p>
          <a:p>
            <a:pPr lvl="1">
              <a:buFont typeface="Wingdings" panose="05000000000000000000" pitchFamily="2" charset="2"/>
              <a:buChar char="q"/>
            </a:pPr>
            <a:r>
              <a:rPr lang="en-US" sz="1800" dirty="0"/>
              <a:t>If you enter the wrong information, it will be VERY DIFFICULT OR IMPOSSIBLE TO FIX </a:t>
            </a:r>
          </a:p>
        </p:txBody>
      </p:sp>
      <p:pic>
        <p:nvPicPr>
          <p:cNvPr id="5" name="Picture 4"/>
          <p:cNvPicPr>
            <a:picLocks noChangeAspect="1"/>
          </p:cNvPicPr>
          <p:nvPr/>
        </p:nvPicPr>
        <p:blipFill>
          <a:blip r:embed="rId2"/>
          <a:stretch>
            <a:fillRect/>
          </a:stretch>
        </p:blipFill>
        <p:spPr>
          <a:xfrm>
            <a:off x="1126445" y="3172619"/>
            <a:ext cx="9831841" cy="966520"/>
          </a:xfrm>
          <a:prstGeom prst="rect">
            <a:avLst/>
          </a:prstGeom>
        </p:spPr>
      </p:pic>
    </p:spTree>
    <p:extLst>
      <p:ext uri="{BB962C8B-B14F-4D97-AF65-F5344CB8AC3E}">
        <p14:creationId xmlns:p14="http://schemas.microsoft.com/office/powerpoint/2010/main" val="69197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69992"/>
          </a:xfrm>
        </p:spPr>
        <p:txBody>
          <a:bodyPr>
            <a:normAutofit/>
          </a:bodyPr>
          <a:lstStyle/>
          <a:p>
            <a:r>
              <a:rPr lang="en-US" sz="3600"/>
              <a:t>Form MI-1040</a:t>
            </a:r>
            <a:endParaRPr lang="en-US" sz="3600" dirty="0"/>
          </a:p>
        </p:txBody>
      </p:sp>
      <p:sp>
        <p:nvSpPr>
          <p:cNvPr id="3" name="Content Placeholder 2"/>
          <p:cNvSpPr>
            <a:spLocks noGrp="1"/>
          </p:cNvSpPr>
          <p:nvPr>
            <p:ph idx="1"/>
          </p:nvPr>
        </p:nvSpPr>
        <p:spPr>
          <a:xfrm>
            <a:off x="838200" y="4005135"/>
            <a:ext cx="10515600" cy="2171827"/>
          </a:xfrm>
        </p:spPr>
        <p:txBody>
          <a:bodyPr>
            <a:normAutofit/>
          </a:bodyPr>
          <a:lstStyle/>
          <a:p>
            <a:pPr>
              <a:buFont typeface="Wingdings" panose="05000000000000000000" pitchFamily="2" charset="2"/>
              <a:buChar char="q"/>
            </a:pPr>
            <a:r>
              <a:rPr lang="en-US" sz="1800" dirty="0"/>
              <a:t>Line 1 - Enter your name and United States address</a:t>
            </a:r>
          </a:p>
          <a:p>
            <a:pPr>
              <a:buFont typeface="Wingdings" panose="05000000000000000000" pitchFamily="2" charset="2"/>
              <a:buChar char="q"/>
            </a:pPr>
            <a:r>
              <a:rPr lang="en-US" sz="1800" dirty="0"/>
              <a:t>Line 2 - Enter your Social Security Number or ITIN</a:t>
            </a:r>
          </a:p>
          <a:p>
            <a:pPr>
              <a:buFont typeface="Wingdings" panose="05000000000000000000" pitchFamily="2" charset="2"/>
              <a:buChar char="q"/>
            </a:pPr>
            <a:r>
              <a:rPr lang="en-US" sz="1800" dirty="0"/>
              <a:t>Line 3 - Leave blank unless you are filing jointly </a:t>
            </a:r>
            <a:r>
              <a:rPr lang="en-US" sz="1800" b="1" dirty="0"/>
              <a:t> </a:t>
            </a:r>
            <a:endParaRPr lang="en-US" sz="1800" dirty="0"/>
          </a:p>
          <a:p>
            <a:pPr>
              <a:buFont typeface="Wingdings" panose="05000000000000000000" pitchFamily="2" charset="2"/>
              <a:buChar char="q"/>
            </a:pPr>
            <a:r>
              <a:rPr lang="en-US" sz="1800" dirty="0"/>
              <a:t>Line 4 - Enter “10000” “Nonresident” for School District Code </a:t>
            </a:r>
          </a:p>
          <a:p>
            <a:endParaRPr lang="en-US" dirty="0"/>
          </a:p>
          <a:p>
            <a:pPr marL="457200" lvl="1" indent="0">
              <a:buNone/>
            </a:pPr>
            <a:endParaRPr lang="en-US" dirty="0"/>
          </a:p>
        </p:txBody>
      </p:sp>
      <p:pic>
        <p:nvPicPr>
          <p:cNvPr id="6" name="Picture 5"/>
          <p:cNvPicPr>
            <a:picLocks noChangeAspect="1"/>
          </p:cNvPicPr>
          <p:nvPr/>
        </p:nvPicPr>
        <p:blipFill>
          <a:blip r:embed="rId2"/>
          <a:stretch>
            <a:fillRect/>
          </a:stretch>
        </p:blipFill>
        <p:spPr>
          <a:xfrm>
            <a:off x="838200" y="1015948"/>
            <a:ext cx="10861110" cy="2989187"/>
          </a:xfrm>
          <a:prstGeom prst="rect">
            <a:avLst/>
          </a:prstGeom>
        </p:spPr>
      </p:pic>
    </p:spTree>
    <p:extLst>
      <p:ext uri="{BB962C8B-B14F-4D97-AF65-F5344CB8AC3E}">
        <p14:creationId xmlns:p14="http://schemas.microsoft.com/office/powerpoint/2010/main" val="42747794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5DC7F-8BBB-3329-3B84-1F61DFEFA91F}"/>
              </a:ext>
            </a:extLst>
          </p:cNvPr>
          <p:cNvSpPr>
            <a:spLocks noGrp="1"/>
          </p:cNvSpPr>
          <p:nvPr>
            <p:ph type="title"/>
          </p:nvPr>
        </p:nvSpPr>
        <p:spPr/>
        <p:txBody>
          <a:bodyPr/>
          <a:lstStyle/>
          <a:p>
            <a:r>
              <a:rPr lang="en-US" dirty="0"/>
              <a:t>How to pay State of Michigan	</a:t>
            </a:r>
          </a:p>
        </p:txBody>
      </p:sp>
      <p:sp>
        <p:nvSpPr>
          <p:cNvPr id="3" name="Content Placeholder 2">
            <a:extLst>
              <a:ext uri="{FF2B5EF4-FFF2-40B4-BE49-F238E27FC236}">
                <a16:creationId xmlns:a16="http://schemas.microsoft.com/office/drawing/2014/main" id="{9973DAB8-3923-F40C-144B-F5ABA45F09AD}"/>
              </a:ext>
            </a:extLst>
          </p:cNvPr>
          <p:cNvSpPr>
            <a:spLocks noGrp="1"/>
          </p:cNvSpPr>
          <p:nvPr>
            <p:ph idx="1"/>
          </p:nvPr>
        </p:nvSpPr>
        <p:spPr/>
        <p:txBody>
          <a:bodyPr/>
          <a:lstStyle/>
          <a:p>
            <a:r>
              <a:rPr lang="en-US" dirty="0"/>
              <a:t>Insert information about enclosing check or money</a:t>
            </a:r>
          </a:p>
          <a:p>
            <a:r>
              <a:rPr lang="en-US" dirty="0"/>
              <a:t>Insert link to pay online - also link to payment instructions </a:t>
            </a:r>
            <a:r>
              <a:rPr lang="en-US" dirty="0" err="1"/>
              <a:t>Powerpoint</a:t>
            </a:r>
            <a:r>
              <a:rPr lang="en-US" dirty="0"/>
              <a:t> on website?</a:t>
            </a:r>
          </a:p>
        </p:txBody>
      </p:sp>
    </p:spTree>
    <p:extLst>
      <p:ext uri="{BB962C8B-B14F-4D97-AF65-F5344CB8AC3E}">
        <p14:creationId xmlns:p14="http://schemas.microsoft.com/office/powerpoint/2010/main" val="8365209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1FA92-07CB-BE40-B2D8-0088EC9125EF}"/>
              </a:ext>
            </a:extLst>
          </p:cNvPr>
          <p:cNvSpPr>
            <a:spLocks noGrp="1"/>
          </p:cNvSpPr>
          <p:nvPr>
            <p:ph type="title"/>
          </p:nvPr>
        </p:nvSpPr>
        <p:spPr>
          <a:xfrm>
            <a:off x="838200" y="302794"/>
            <a:ext cx="10515600" cy="1325563"/>
          </a:xfrm>
        </p:spPr>
        <p:txBody>
          <a:bodyPr/>
          <a:lstStyle/>
          <a:p>
            <a:r>
              <a:rPr lang="en-US" dirty="0"/>
              <a:t>Filing your Michigan tax return</a:t>
            </a:r>
          </a:p>
        </p:txBody>
      </p:sp>
      <p:sp>
        <p:nvSpPr>
          <p:cNvPr id="3" name="Content Placeholder 2">
            <a:extLst>
              <a:ext uri="{FF2B5EF4-FFF2-40B4-BE49-F238E27FC236}">
                <a16:creationId xmlns:a16="http://schemas.microsoft.com/office/drawing/2014/main" id="{FE5B5063-9442-1946-B114-EC5703AFA2E7}"/>
              </a:ext>
            </a:extLst>
          </p:cNvPr>
          <p:cNvSpPr>
            <a:spLocks noGrp="1"/>
          </p:cNvSpPr>
          <p:nvPr>
            <p:ph idx="1"/>
          </p:nvPr>
        </p:nvSpPr>
        <p:spPr>
          <a:xfrm>
            <a:off x="838200" y="1584993"/>
            <a:ext cx="10515600" cy="4351338"/>
          </a:xfrm>
        </p:spPr>
        <p:txBody>
          <a:bodyPr>
            <a:normAutofit fontScale="62500" lnSpcReduction="20000"/>
          </a:bodyPr>
          <a:lstStyle/>
          <a:p>
            <a:pPr marL="0" indent="0">
              <a:buNone/>
            </a:pPr>
            <a:endParaRPr lang="en-US" u="sng" dirty="0"/>
          </a:p>
          <a:p>
            <a:r>
              <a:rPr lang="en-US" u="sng" dirty="0"/>
              <a:t>Forms to send for state of Michigan income tax returns:</a:t>
            </a:r>
          </a:p>
          <a:p>
            <a:endParaRPr lang="en-US" u="sng" dirty="0"/>
          </a:p>
          <a:p>
            <a:pPr lvl="1"/>
            <a:r>
              <a:rPr lang="en-US" dirty="0"/>
              <a:t>MI-1040</a:t>
            </a:r>
          </a:p>
          <a:p>
            <a:pPr lvl="1"/>
            <a:r>
              <a:rPr lang="en-US" dirty="0"/>
              <a:t>Schedule W</a:t>
            </a:r>
          </a:p>
          <a:p>
            <a:pPr lvl="1"/>
            <a:r>
              <a:rPr lang="en-US" dirty="0"/>
              <a:t>Schedule 1</a:t>
            </a:r>
          </a:p>
          <a:p>
            <a:pPr lvl="1"/>
            <a:r>
              <a:rPr lang="en-US" dirty="0"/>
              <a:t>Schedule NR</a:t>
            </a:r>
          </a:p>
          <a:p>
            <a:pPr lvl="1"/>
            <a:r>
              <a:rPr lang="en-US" dirty="0"/>
              <a:t>Copy of your Federal 1040NR form</a:t>
            </a:r>
          </a:p>
          <a:p>
            <a:pPr marL="457200" lvl="1" indent="0">
              <a:buNone/>
            </a:pPr>
            <a:endParaRPr lang="en-US" dirty="0"/>
          </a:p>
          <a:p>
            <a:r>
              <a:rPr lang="en-US" u="sng" dirty="0"/>
              <a:t>Where to mail?</a:t>
            </a:r>
          </a:p>
          <a:p>
            <a:pPr lvl="1"/>
            <a:endParaRPr lang="en-US" dirty="0"/>
          </a:p>
          <a:p>
            <a:pPr lvl="1"/>
            <a:r>
              <a:rPr lang="en-US" dirty="0"/>
              <a:t>Are you receiving a refund or have zero due/zero refund?</a:t>
            </a:r>
          </a:p>
          <a:p>
            <a:pPr marL="914400" lvl="2" indent="0">
              <a:buNone/>
            </a:pPr>
            <a:r>
              <a:rPr lang="en-US" dirty="0"/>
              <a:t>Michigan Department of Treasury</a:t>
            </a:r>
          </a:p>
          <a:p>
            <a:pPr marL="914400" lvl="2" indent="0">
              <a:buNone/>
            </a:pPr>
            <a:r>
              <a:rPr lang="en-US" dirty="0"/>
              <a:t>Lansing, MI 48956</a:t>
            </a:r>
          </a:p>
          <a:p>
            <a:pPr lvl="1"/>
            <a:r>
              <a:rPr lang="en-US" dirty="0"/>
              <a:t>Is there additional tax due?</a:t>
            </a:r>
          </a:p>
          <a:p>
            <a:pPr marL="914400" lvl="2" indent="0">
              <a:buNone/>
            </a:pPr>
            <a:r>
              <a:rPr lang="en-US" dirty="0"/>
              <a:t>Michigan Department of Treasury</a:t>
            </a:r>
          </a:p>
          <a:p>
            <a:pPr marL="914400" lvl="2" indent="0">
              <a:buNone/>
            </a:pPr>
            <a:r>
              <a:rPr lang="en-US" dirty="0"/>
              <a:t>Lansing, </a:t>
            </a:r>
            <a:r>
              <a:rPr lang="en-US"/>
              <a:t>MI 48929</a:t>
            </a:r>
            <a:endParaRPr lang="en-US" dirty="0"/>
          </a:p>
          <a:p>
            <a:pPr marL="914400" lvl="2" indent="0">
              <a:buNone/>
            </a:pPr>
            <a:endParaRPr lang="en-US" dirty="0"/>
          </a:p>
          <a:p>
            <a:pPr marL="914400" lvl="2" indent="0">
              <a:buNone/>
            </a:pPr>
            <a:endParaRPr lang="en-US" dirty="0"/>
          </a:p>
        </p:txBody>
      </p:sp>
    </p:spTree>
    <p:extLst>
      <p:ext uri="{BB962C8B-B14F-4D97-AF65-F5344CB8AC3E}">
        <p14:creationId xmlns:p14="http://schemas.microsoft.com/office/powerpoint/2010/main" val="3243054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21D37-648D-FC40-90DF-C3DF94DFF877}"/>
              </a:ext>
            </a:extLst>
          </p:cNvPr>
          <p:cNvSpPr>
            <a:spLocks noGrp="1"/>
          </p:cNvSpPr>
          <p:nvPr>
            <p:ph type="title"/>
          </p:nvPr>
        </p:nvSpPr>
        <p:spPr/>
        <p:txBody>
          <a:bodyPr>
            <a:normAutofit/>
          </a:bodyPr>
          <a:lstStyle/>
          <a:p>
            <a:r>
              <a:rPr lang="en-US" sz="3600" dirty="0"/>
              <a:t>Line 5 and 6	</a:t>
            </a:r>
          </a:p>
        </p:txBody>
      </p:sp>
      <p:sp>
        <p:nvSpPr>
          <p:cNvPr id="3" name="Content Placeholder 2">
            <a:extLst>
              <a:ext uri="{FF2B5EF4-FFF2-40B4-BE49-F238E27FC236}">
                <a16:creationId xmlns:a16="http://schemas.microsoft.com/office/drawing/2014/main" id="{389127F2-5B67-B840-ABEC-6D86B6019D2C}"/>
              </a:ext>
            </a:extLst>
          </p:cNvPr>
          <p:cNvSpPr>
            <a:spLocks noGrp="1"/>
          </p:cNvSpPr>
          <p:nvPr>
            <p:ph idx="1"/>
          </p:nvPr>
        </p:nvSpPr>
        <p:spPr>
          <a:xfrm>
            <a:off x="777766" y="1836135"/>
            <a:ext cx="10515600" cy="4351338"/>
          </a:xfrm>
        </p:spPr>
        <p:txBody>
          <a:bodyPr>
            <a:normAutofit/>
          </a:bodyPr>
          <a:lstStyle/>
          <a:p>
            <a:r>
              <a:rPr lang="en-US" sz="1800" dirty="0"/>
              <a:t>Line 5 asks if you want $3 of the tax you pay to go to a fund for politicians to run for office.  This does not change your tax bill.  It merely takes $3 of what they have collected from you and places it into this fund.</a:t>
            </a:r>
          </a:p>
          <a:p>
            <a:r>
              <a:rPr lang="en-US" sz="1800" dirty="0"/>
              <a:t>Line 6 is skipped because you are not a farmer, fishermen, or seafarer.</a:t>
            </a:r>
          </a:p>
        </p:txBody>
      </p:sp>
    </p:spTree>
    <p:extLst>
      <p:ext uri="{BB962C8B-B14F-4D97-AF65-F5344CB8AC3E}">
        <p14:creationId xmlns:p14="http://schemas.microsoft.com/office/powerpoint/2010/main" val="3797373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Filing Status &amp; Residency Status </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endParaRPr lang="en-US" sz="1800" dirty="0"/>
          </a:p>
          <a:p>
            <a:pPr>
              <a:buFont typeface="Wingdings" panose="05000000000000000000" pitchFamily="2" charset="2"/>
              <a:buChar char="q"/>
            </a:pPr>
            <a:endParaRPr lang="en-US" sz="1800" dirty="0"/>
          </a:p>
          <a:p>
            <a:pPr>
              <a:buFont typeface="Wingdings" panose="05000000000000000000" pitchFamily="2" charset="2"/>
              <a:buChar char="q"/>
            </a:pPr>
            <a:r>
              <a:rPr lang="en-US" sz="1800" dirty="0"/>
              <a:t>Line 7</a:t>
            </a:r>
          </a:p>
          <a:p>
            <a:r>
              <a:rPr lang="en-US" sz="1900" dirty="0"/>
              <a:t>Select the </a:t>
            </a:r>
            <a:r>
              <a:rPr lang="en-US" sz="1900" b="1" i="1" dirty="0"/>
              <a:t>same status</a:t>
            </a:r>
            <a:r>
              <a:rPr lang="en-US" sz="1900" b="1" dirty="0"/>
              <a:t> </a:t>
            </a:r>
            <a:r>
              <a:rPr lang="en-US" sz="1900" dirty="0"/>
              <a:t>as you used on </a:t>
            </a:r>
            <a:br>
              <a:rPr lang="en-US" sz="1900" dirty="0"/>
            </a:br>
            <a:r>
              <a:rPr lang="en-US" sz="1900" dirty="0"/>
              <a:t>your federal form. </a:t>
            </a:r>
          </a:p>
          <a:p>
            <a:r>
              <a:rPr lang="en-US" sz="1900" dirty="0"/>
              <a:t>If you are married, this is most likely</a:t>
            </a:r>
          </a:p>
          <a:p>
            <a:pPr marL="0" indent="0">
              <a:buNone/>
            </a:pPr>
            <a:r>
              <a:rPr lang="en-US" sz="1900" dirty="0"/>
              <a:t>“married filing separately. ”</a:t>
            </a:r>
          </a:p>
          <a:p>
            <a:endParaRPr lang="en-US" sz="1900" dirty="0"/>
          </a:p>
          <a:p>
            <a:pPr>
              <a:buFont typeface="Wingdings" panose="05000000000000000000" pitchFamily="2" charset="2"/>
              <a:buChar char="q"/>
            </a:pPr>
            <a:r>
              <a:rPr lang="en-US" sz="1800" dirty="0"/>
              <a:t>Line 8 - Check “Nonresident” box</a:t>
            </a:r>
          </a:p>
          <a:p>
            <a:pPr>
              <a:buFont typeface="Wingdings" panose="05000000000000000000" pitchFamily="2" charset="2"/>
              <a:buChar char="q"/>
            </a:pPr>
            <a:endParaRPr lang="en-US" dirty="0"/>
          </a:p>
        </p:txBody>
      </p:sp>
      <p:pic>
        <p:nvPicPr>
          <p:cNvPr id="4" name="Picture 3"/>
          <p:cNvPicPr>
            <a:picLocks noChangeAspect="1"/>
          </p:cNvPicPr>
          <p:nvPr/>
        </p:nvPicPr>
        <p:blipFill>
          <a:blip r:embed="rId3"/>
          <a:stretch>
            <a:fillRect/>
          </a:stretch>
        </p:blipFill>
        <p:spPr>
          <a:xfrm>
            <a:off x="5604436" y="1599515"/>
            <a:ext cx="6276265" cy="1807564"/>
          </a:xfrm>
          <a:prstGeom prst="rect">
            <a:avLst/>
          </a:prstGeom>
        </p:spPr>
      </p:pic>
      <p:pic>
        <p:nvPicPr>
          <p:cNvPr id="5" name="Picture 4"/>
          <p:cNvPicPr>
            <a:picLocks noChangeAspect="1"/>
          </p:cNvPicPr>
          <p:nvPr/>
        </p:nvPicPr>
        <p:blipFill>
          <a:blip r:embed="rId4"/>
          <a:stretch>
            <a:fillRect/>
          </a:stretch>
        </p:blipFill>
        <p:spPr>
          <a:xfrm>
            <a:off x="5668660" y="3739018"/>
            <a:ext cx="6233054" cy="2173268"/>
          </a:xfrm>
          <a:prstGeom prst="rect">
            <a:avLst/>
          </a:prstGeom>
        </p:spPr>
      </p:pic>
    </p:spTree>
    <p:extLst>
      <p:ext uri="{BB962C8B-B14F-4D97-AF65-F5344CB8AC3E}">
        <p14:creationId xmlns:p14="http://schemas.microsoft.com/office/powerpoint/2010/main" val="2133325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MI-1040 page 1, continued</a:t>
            </a:r>
          </a:p>
        </p:txBody>
      </p:sp>
      <p:sp>
        <p:nvSpPr>
          <p:cNvPr id="3" name="Content Placeholder 2"/>
          <p:cNvSpPr>
            <a:spLocks noGrp="1"/>
          </p:cNvSpPr>
          <p:nvPr>
            <p:ph idx="1"/>
          </p:nvPr>
        </p:nvSpPr>
        <p:spPr>
          <a:xfrm>
            <a:off x="838200" y="1719736"/>
            <a:ext cx="10515600" cy="4351338"/>
          </a:xfrm>
        </p:spPr>
        <p:txBody>
          <a:bodyPr>
            <a:normAutofit/>
          </a:bodyPr>
          <a:lstStyle/>
          <a:p>
            <a:pPr>
              <a:buFont typeface="Wingdings" panose="05000000000000000000" pitchFamily="2" charset="2"/>
              <a:buChar char="q"/>
            </a:pPr>
            <a:r>
              <a:rPr lang="en-US" dirty="0"/>
              <a:t>Line 9. Exemptions</a:t>
            </a:r>
          </a:p>
          <a:p>
            <a:pPr lvl="1">
              <a:buFont typeface="Wingdings" panose="05000000000000000000" pitchFamily="2" charset="2"/>
              <a:buChar char="q"/>
            </a:pPr>
            <a:r>
              <a:rPr lang="en-US" dirty="0"/>
              <a:t>Enter the number of people you are claiming on your return. Most international students can only enter 1 in box 9a. </a:t>
            </a:r>
          </a:p>
          <a:p>
            <a:pPr marL="457200" lvl="1" indent="0">
              <a:buNone/>
            </a:pPr>
            <a:endParaRPr lang="en-US" dirty="0"/>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pPr lvl="1">
              <a:buFont typeface="Wingdings" panose="05000000000000000000" pitchFamily="2" charset="2"/>
              <a:buChar char="q"/>
            </a:pPr>
            <a:r>
              <a:rPr lang="en-US" dirty="0" smtClean="0"/>
              <a:t>Multiply </a:t>
            </a:r>
            <a:r>
              <a:rPr lang="en-US" dirty="0"/>
              <a:t>line 9a by $5,400 </a:t>
            </a:r>
          </a:p>
          <a:p>
            <a:pPr lvl="1">
              <a:buFont typeface="Wingdings" panose="05000000000000000000" pitchFamily="2" charset="2"/>
              <a:buChar char="q"/>
            </a:pPr>
            <a:r>
              <a:rPr lang="en-US" dirty="0"/>
              <a:t>Enter the same amount that is on line 9a in box 9f</a:t>
            </a:r>
          </a:p>
        </p:txBody>
      </p:sp>
      <p:cxnSp>
        <p:nvCxnSpPr>
          <p:cNvPr id="9" name="Straight Arrow Connector 8"/>
          <p:cNvCxnSpPr>
            <a:cxnSpLocks/>
          </p:cNvCxnSpPr>
          <p:nvPr/>
        </p:nvCxnSpPr>
        <p:spPr>
          <a:xfrm>
            <a:off x="7460343" y="2863960"/>
            <a:ext cx="162588" cy="521078"/>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pic>
        <p:nvPicPr>
          <p:cNvPr id="6" name="Picture 5"/>
          <p:cNvPicPr>
            <a:picLocks noChangeAspect="1"/>
          </p:cNvPicPr>
          <p:nvPr/>
        </p:nvPicPr>
        <p:blipFill>
          <a:blip r:embed="rId3"/>
          <a:stretch>
            <a:fillRect/>
          </a:stretch>
        </p:blipFill>
        <p:spPr>
          <a:xfrm>
            <a:off x="1490742" y="2854249"/>
            <a:ext cx="7729458" cy="2315316"/>
          </a:xfrm>
          <a:prstGeom prst="rect">
            <a:avLst/>
          </a:prstGeom>
        </p:spPr>
      </p:pic>
    </p:spTree>
    <p:extLst>
      <p:ext uri="{BB962C8B-B14F-4D97-AF65-F5344CB8AC3E}">
        <p14:creationId xmlns:p14="http://schemas.microsoft.com/office/powerpoint/2010/main" val="2263416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3054"/>
          </a:xfrm>
        </p:spPr>
        <p:txBody>
          <a:bodyPr>
            <a:normAutofit/>
          </a:bodyPr>
          <a:lstStyle/>
          <a:p>
            <a:r>
              <a:rPr lang="en-US" sz="3600" dirty="0"/>
              <a:t>Michigan 1040 page 1, continued</a:t>
            </a:r>
          </a:p>
        </p:txBody>
      </p:sp>
      <p:sp>
        <p:nvSpPr>
          <p:cNvPr id="3" name="Content Placeholder 2"/>
          <p:cNvSpPr>
            <a:spLocks noGrp="1"/>
          </p:cNvSpPr>
          <p:nvPr>
            <p:ph idx="1"/>
          </p:nvPr>
        </p:nvSpPr>
        <p:spPr/>
        <p:txBody>
          <a:bodyPr/>
          <a:lstStyle/>
          <a:p>
            <a:pPr>
              <a:buFont typeface="Wingdings" panose="05000000000000000000" pitchFamily="2" charset="2"/>
              <a:buChar char="q"/>
            </a:pPr>
            <a:r>
              <a:rPr lang="en-US" sz="1800" dirty="0"/>
              <a:t>Line 10. Adjusted Gross Income - You will need to look at the federal tax return Form 1040NR</a:t>
            </a:r>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pPr marL="457200" lvl="1" indent="0">
              <a:buNone/>
            </a:pPr>
            <a:r>
              <a:rPr lang="en-US" sz="1800" dirty="0"/>
              <a:t>In the federal return - Form </a:t>
            </a:r>
            <a:r>
              <a:rPr lang="en-US" sz="1800" b="1" dirty="0"/>
              <a:t>1040-NR </a:t>
            </a:r>
            <a:r>
              <a:rPr lang="en-US" sz="1800" dirty="0"/>
              <a:t>(look in upper left corner of the form to confirm form number), then copy the amount from line 11 from your federal 1040NR to line 10 on your Michigan tax return.</a:t>
            </a:r>
          </a:p>
          <a:p>
            <a:pPr lvl="1">
              <a:buFont typeface="Wingdings" panose="05000000000000000000" pitchFamily="2" charset="2"/>
              <a:buChar char="q"/>
            </a:pPr>
            <a:endParaRPr lang="en-US" dirty="0"/>
          </a:p>
        </p:txBody>
      </p:sp>
      <p:pic>
        <p:nvPicPr>
          <p:cNvPr id="5" name="Picture 4"/>
          <p:cNvPicPr>
            <a:picLocks noChangeAspect="1"/>
          </p:cNvPicPr>
          <p:nvPr/>
        </p:nvPicPr>
        <p:blipFill>
          <a:blip r:embed="rId2"/>
          <a:stretch>
            <a:fillRect/>
          </a:stretch>
        </p:blipFill>
        <p:spPr>
          <a:xfrm>
            <a:off x="1355108" y="2323015"/>
            <a:ext cx="8334375" cy="400050"/>
          </a:xfrm>
          <a:prstGeom prst="rect">
            <a:avLst/>
          </a:prstGeom>
        </p:spPr>
      </p:pic>
    </p:spTree>
    <p:extLst>
      <p:ext uri="{BB962C8B-B14F-4D97-AF65-F5344CB8AC3E}">
        <p14:creationId xmlns:p14="http://schemas.microsoft.com/office/powerpoint/2010/main" val="3603478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MI-1040 page 1, continued</a:t>
            </a:r>
          </a:p>
        </p:txBody>
      </p:sp>
      <p:sp>
        <p:nvSpPr>
          <p:cNvPr id="3" name="Content Placeholder 2"/>
          <p:cNvSpPr>
            <a:spLocks noGrp="1"/>
          </p:cNvSpPr>
          <p:nvPr>
            <p:ph idx="1"/>
          </p:nvPr>
        </p:nvSpPr>
        <p:spPr/>
        <p:txBody>
          <a:bodyPr/>
          <a:lstStyle/>
          <a:p>
            <a:pPr>
              <a:buFont typeface="Wingdings" panose="05000000000000000000" pitchFamily="2" charset="2"/>
              <a:buChar char="q"/>
            </a:pPr>
            <a:r>
              <a:rPr lang="en-US" sz="1800" dirty="0"/>
              <a:t>Line 11 – Enter 0, because these do not apply to you.</a:t>
            </a:r>
          </a:p>
          <a:p>
            <a:pPr lvl="1"/>
            <a:endParaRPr lang="en-US" dirty="0"/>
          </a:p>
          <a:p>
            <a:endParaRPr lang="en-US" dirty="0"/>
          </a:p>
          <a:p>
            <a:pPr>
              <a:buFont typeface="Wingdings" panose="05000000000000000000" pitchFamily="2" charset="2"/>
              <a:buChar char="q"/>
            </a:pPr>
            <a:r>
              <a:rPr lang="en-US" sz="1800" dirty="0"/>
              <a:t>Line 12 - Add together the numbers in </a:t>
            </a:r>
            <a:r>
              <a:rPr lang="en-US" sz="1800" b="1" dirty="0"/>
              <a:t>line 10 </a:t>
            </a:r>
            <a:r>
              <a:rPr lang="en-US" sz="1800" dirty="0"/>
              <a:t>and </a:t>
            </a:r>
            <a:r>
              <a:rPr lang="en-US" sz="1800" b="1" dirty="0"/>
              <a:t>line 11</a:t>
            </a:r>
          </a:p>
          <a:p>
            <a:pPr lvl="1"/>
            <a:endParaRPr lang="en-US" b="1" dirty="0"/>
          </a:p>
        </p:txBody>
      </p:sp>
      <p:pic>
        <p:nvPicPr>
          <p:cNvPr id="6" name="Picture 5"/>
          <p:cNvPicPr>
            <a:picLocks noChangeAspect="1"/>
          </p:cNvPicPr>
          <p:nvPr/>
        </p:nvPicPr>
        <p:blipFill>
          <a:blip r:embed="rId2"/>
          <a:stretch>
            <a:fillRect/>
          </a:stretch>
        </p:blipFill>
        <p:spPr>
          <a:xfrm>
            <a:off x="1454317" y="2343206"/>
            <a:ext cx="8315325" cy="428625"/>
          </a:xfrm>
          <a:prstGeom prst="rect">
            <a:avLst/>
          </a:prstGeom>
        </p:spPr>
      </p:pic>
      <p:pic>
        <p:nvPicPr>
          <p:cNvPr id="7" name="Picture 6"/>
          <p:cNvPicPr>
            <a:picLocks noChangeAspect="1"/>
          </p:cNvPicPr>
          <p:nvPr/>
        </p:nvPicPr>
        <p:blipFill>
          <a:blip r:embed="rId3"/>
          <a:stretch>
            <a:fillRect/>
          </a:stretch>
        </p:blipFill>
        <p:spPr>
          <a:xfrm>
            <a:off x="1444792" y="3572669"/>
            <a:ext cx="8324850" cy="428625"/>
          </a:xfrm>
          <a:prstGeom prst="rect">
            <a:avLst/>
          </a:prstGeom>
        </p:spPr>
      </p:pic>
    </p:spTree>
    <p:extLst>
      <p:ext uri="{BB962C8B-B14F-4D97-AF65-F5344CB8AC3E}">
        <p14:creationId xmlns:p14="http://schemas.microsoft.com/office/powerpoint/2010/main" val="1772814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F5DE5-88B6-47F1-B632-F9FE0BB7B7BC}"/>
              </a:ext>
            </a:extLst>
          </p:cNvPr>
          <p:cNvSpPr>
            <a:spLocks noGrp="1"/>
          </p:cNvSpPr>
          <p:nvPr>
            <p:ph type="title"/>
          </p:nvPr>
        </p:nvSpPr>
        <p:spPr/>
        <p:txBody>
          <a:bodyPr>
            <a:normAutofit/>
          </a:bodyPr>
          <a:lstStyle/>
          <a:p>
            <a:r>
              <a:rPr lang="en-US" sz="4000" b="1" dirty="0">
                <a:solidFill>
                  <a:srgbClr val="FF0000"/>
                </a:solidFill>
              </a:rPr>
              <a:t>SWITCH FORMS </a:t>
            </a:r>
            <a:r>
              <a:rPr lang="en-US" sz="3600" dirty="0"/>
              <a:t>to Schedule 1</a:t>
            </a:r>
            <a:endParaRPr lang="en-US" sz="3600" b="1" dirty="0"/>
          </a:p>
        </p:txBody>
      </p:sp>
      <p:sp>
        <p:nvSpPr>
          <p:cNvPr id="3" name="TextBox 2">
            <a:extLst>
              <a:ext uri="{FF2B5EF4-FFF2-40B4-BE49-F238E27FC236}">
                <a16:creationId xmlns:a16="http://schemas.microsoft.com/office/drawing/2014/main" id="{F2F2B003-9355-3347-9487-E161F3A7290C}"/>
              </a:ext>
            </a:extLst>
          </p:cNvPr>
          <p:cNvSpPr txBox="1"/>
          <p:nvPr/>
        </p:nvSpPr>
        <p:spPr>
          <a:xfrm>
            <a:off x="838199" y="1349399"/>
            <a:ext cx="10302766" cy="646331"/>
          </a:xfrm>
          <a:prstGeom prst="rect">
            <a:avLst/>
          </a:prstGeom>
          <a:noFill/>
        </p:spPr>
        <p:txBody>
          <a:bodyPr wrap="square" rtlCol="0">
            <a:spAutoFit/>
          </a:bodyPr>
          <a:lstStyle/>
          <a:p>
            <a:r>
              <a:rPr lang="en-US" dirty="0"/>
              <a:t>Switch forms to calculate what amount goes on Line 11 and Line 13 of your Michigan tax return. Continue to next slide.</a:t>
            </a:r>
          </a:p>
        </p:txBody>
      </p:sp>
      <p:pic>
        <p:nvPicPr>
          <p:cNvPr id="4" name="Picture 3"/>
          <p:cNvPicPr>
            <a:picLocks noChangeAspect="1"/>
          </p:cNvPicPr>
          <p:nvPr/>
        </p:nvPicPr>
        <p:blipFill>
          <a:blip r:embed="rId2"/>
          <a:stretch>
            <a:fillRect/>
          </a:stretch>
        </p:blipFill>
        <p:spPr>
          <a:xfrm>
            <a:off x="2002155" y="1690688"/>
            <a:ext cx="8553450" cy="4857750"/>
          </a:xfrm>
          <a:prstGeom prst="rect">
            <a:avLst/>
          </a:prstGeom>
        </p:spPr>
      </p:pic>
    </p:spTree>
    <p:extLst>
      <p:ext uri="{BB962C8B-B14F-4D97-AF65-F5344CB8AC3E}">
        <p14:creationId xmlns:p14="http://schemas.microsoft.com/office/powerpoint/2010/main" val="11419773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OM NonRes Pres. Draft 013023" id="{8BCCB5C8-E02C-8942-9A2B-5A4363B175D9}" vid="{B1B071B0-C133-6547-8D70-B635219FFF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168</TotalTime>
  <Words>1987</Words>
  <Application>Microsoft Office PowerPoint</Application>
  <PresentationFormat>Widescreen</PresentationFormat>
  <Paragraphs>234</Paragraphs>
  <Slides>31</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Wingdings</vt:lpstr>
      <vt:lpstr>Office Theme</vt:lpstr>
      <vt:lpstr>State of Michigan Tax Return</vt:lpstr>
      <vt:lpstr>Documents Needed to Complete Michigan Tax Return</vt:lpstr>
      <vt:lpstr>Form MI-1040</vt:lpstr>
      <vt:lpstr>Line 5 and 6 </vt:lpstr>
      <vt:lpstr>Filing Status &amp; Residency Status </vt:lpstr>
      <vt:lpstr>MI-1040 page 1, continued</vt:lpstr>
      <vt:lpstr>Michigan 1040 page 1, continued</vt:lpstr>
      <vt:lpstr>MI-1040 page 1, continued</vt:lpstr>
      <vt:lpstr>SWITCH FORMS to Schedule 1</vt:lpstr>
      <vt:lpstr>Schedule 1 – Additions and Subtractions* </vt:lpstr>
      <vt:lpstr>SWITCH FORMS back to Schedule 1 </vt:lpstr>
      <vt:lpstr>MI-1040 page 1, continued</vt:lpstr>
      <vt:lpstr>SWITCH FORMS to Schedule NR</vt:lpstr>
      <vt:lpstr>Schedule NR</vt:lpstr>
      <vt:lpstr>Schedule NR, continued</vt:lpstr>
      <vt:lpstr>Schedule NR, continued</vt:lpstr>
      <vt:lpstr>SWITCH FORMS to MI-1040 page 1</vt:lpstr>
      <vt:lpstr>MI-1040 page 2 </vt:lpstr>
      <vt:lpstr>MI-1040 page 2</vt:lpstr>
      <vt:lpstr>MI-1040 page 2, continued</vt:lpstr>
      <vt:lpstr>SWITCH FORMS to Schedule W</vt:lpstr>
      <vt:lpstr>Schedule W</vt:lpstr>
      <vt:lpstr>Schedule W - Table 1 – W-2’s</vt:lpstr>
      <vt:lpstr>Schedule W – Table 1</vt:lpstr>
      <vt:lpstr>Schedule W – Table 2</vt:lpstr>
      <vt:lpstr>Schedule W, continued</vt:lpstr>
      <vt:lpstr>SWITCH FORMS back to MI-1040, page 2</vt:lpstr>
      <vt:lpstr>MI-1040 page 3</vt:lpstr>
      <vt:lpstr>Direct Deposit</vt:lpstr>
      <vt:lpstr>How to pay State of Michigan </vt:lpstr>
      <vt:lpstr>Filing your Michigan tax return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Michigan Tax Return</dc:title>
  <dc:creator>Wease, Christina</dc:creator>
  <cp:lastModifiedBy>Tax Clinic</cp:lastModifiedBy>
  <cp:revision>19</cp:revision>
  <cp:lastPrinted>2024-02-29T19:39:16Z</cp:lastPrinted>
  <dcterms:created xsi:type="dcterms:W3CDTF">2023-02-02T17:27:40Z</dcterms:created>
  <dcterms:modified xsi:type="dcterms:W3CDTF">2024-03-05T20:14:34Z</dcterms:modified>
</cp:coreProperties>
</file>