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1" r:id="rId3"/>
    <p:sldId id="282" r:id="rId4"/>
    <p:sldId id="257" r:id="rId5"/>
    <p:sldId id="258" r:id="rId6"/>
    <p:sldId id="266" r:id="rId7"/>
    <p:sldId id="273" r:id="rId8"/>
    <p:sldId id="259" r:id="rId9"/>
    <p:sldId id="267" r:id="rId10"/>
    <p:sldId id="269" r:id="rId11"/>
    <p:sldId id="268" r:id="rId12"/>
    <p:sldId id="270" r:id="rId13"/>
    <p:sldId id="260" r:id="rId14"/>
    <p:sldId id="261" r:id="rId15"/>
    <p:sldId id="262" r:id="rId16"/>
    <p:sldId id="263" r:id="rId17"/>
    <p:sldId id="271" r:id="rId18"/>
    <p:sldId id="264" r:id="rId19"/>
    <p:sldId id="272"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VanderMeer" initials="KV" lastIdx="2" clrIdx="0">
    <p:extLst>
      <p:ext uri="{19B8F6BF-5375-455C-9EA6-DF929625EA0E}">
        <p15:presenceInfo xmlns:p15="http://schemas.microsoft.com/office/powerpoint/2012/main" userId="8a48a640ba4350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E86"/>
    <a:srgbClr val="009E47"/>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7" autoAdjust="0"/>
    <p:restoredTop sz="94249" autoAdjust="0"/>
  </p:normalViewPr>
  <p:slideViewPr>
    <p:cSldViewPr snapToGrid="0">
      <p:cViewPr varScale="1">
        <p:scale>
          <a:sx n="123" d="100"/>
          <a:sy n="123" d="100"/>
        </p:scale>
        <p:origin x="7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F667E-BD94-4026-AF5E-1436A2A80035}" type="datetimeFigureOut">
              <a:rPr lang="en-US" smtClean="0"/>
              <a:t>3/7/24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51E21-6C27-463A-9BA9-5447F3567CFB}" type="slidenum">
              <a:rPr lang="en-US" smtClean="0"/>
              <a:t>‹#›</a:t>
            </a:fld>
            <a:endParaRPr lang="en-US"/>
          </a:p>
        </p:txBody>
      </p:sp>
    </p:spTree>
    <p:extLst>
      <p:ext uri="{BB962C8B-B14F-4D97-AF65-F5344CB8AC3E}">
        <p14:creationId xmlns:p14="http://schemas.microsoft.com/office/powerpoint/2010/main" val="231568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51E21-6C27-463A-9BA9-5447F3567CFB}" type="slidenum">
              <a:rPr lang="en-US" smtClean="0"/>
              <a:t>10</a:t>
            </a:fld>
            <a:endParaRPr lang="en-US"/>
          </a:p>
        </p:txBody>
      </p:sp>
    </p:spTree>
    <p:extLst>
      <p:ext uri="{BB962C8B-B14F-4D97-AF65-F5344CB8AC3E}">
        <p14:creationId xmlns:p14="http://schemas.microsoft.com/office/powerpoint/2010/main" val="175197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FDE95-7C11-4DC8-AAFD-70D95E049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1B4CCC-97BB-4BD8-ACA4-F57333808D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B59CC-9493-4231-BDC6-335006923030}"/>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5" name="Footer Placeholder 4">
            <a:extLst>
              <a:ext uri="{FF2B5EF4-FFF2-40B4-BE49-F238E27FC236}">
                <a16:creationId xmlns:a16="http://schemas.microsoft.com/office/drawing/2014/main" id="{2BE93689-E136-446B-AEA5-62BF7BE26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0A909-61D0-4CBB-AE58-F6F2200CE017}"/>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302758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6B92-B2E0-4BCB-B7FD-E079B31489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A068CD-2D22-40F5-8EA2-2C652BFEF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453B7-6B77-4B55-AD85-9293DB127BD5}"/>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5" name="Footer Placeholder 4">
            <a:extLst>
              <a:ext uri="{FF2B5EF4-FFF2-40B4-BE49-F238E27FC236}">
                <a16:creationId xmlns:a16="http://schemas.microsoft.com/office/drawing/2014/main" id="{CE824AA8-EADE-4E3E-9C77-4FBFAD90D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26710-DF6B-4C18-B324-EF9EF432A44D}"/>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48701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2AF890-7E24-4D9F-99E4-D323E3B354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2AA8D2-2E8B-44CF-8098-1121CD8225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A6C38-D2D0-4644-9705-7EDEF32AE8F0}"/>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5" name="Footer Placeholder 4">
            <a:extLst>
              <a:ext uri="{FF2B5EF4-FFF2-40B4-BE49-F238E27FC236}">
                <a16:creationId xmlns:a16="http://schemas.microsoft.com/office/drawing/2014/main" id="{00E2A9AA-D0A6-4DA7-BB63-793E99C97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A7F2B-67B8-49BB-A3B0-B3F559B3CFDF}"/>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64176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5A38-B8AA-4CDF-B1DE-E7E507073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D97CE-D090-45A1-97B0-4494C773BF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F7071-D6D7-44A7-83B7-426FB3C0BA78}"/>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5" name="Footer Placeholder 4">
            <a:extLst>
              <a:ext uri="{FF2B5EF4-FFF2-40B4-BE49-F238E27FC236}">
                <a16:creationId xmlns:a16="http://schemas.microsoft.com/office/drawing/2014/main" id="{3EC46D6C-459F-4AAC-A632-D2F54CAC6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C7158-BEE1-4ADD-870B-106D60992952}"/>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414815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8215-5AF4-41CF-91A3-C09808EA56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56CF14-4AB3-4EA2-ABAD-8B853C74E3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345FB-0DA2-4304-A691-531E59ACA04C}"/>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5" name="Footer Placeholder 4">
            <a:extLst>
              <a:ext uri="{FF2B5EF4-FFF2-40B4-BE49-F238E27FC236}">
                <a16:creationId xmlns:a16="http://schemas.microsoft.com/office/drawing/2014/main" id="{DC8D51EA-F21A-4930-8932-AA7CCF8C5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6B55C-0FEE-4581-9E51-EAF3A127804A}"/>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58348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7762-A6D2-461C-960C-6E9644CE8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ADF23-F657-4FAB-B09A-312A0E037B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7970F-28CB-40ED-94A6-311B948B94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870895-7C17-4165-8D71-FB9238E117B1}"/>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6" name="Footer Placeholder 5">
            <a:extLst>
              <a:ext uri="{FF2B5EF4-FFF2-40B4-BE49-F238E27FC236}">
                <a16:creationId xmlns:a16="http://schemas.microsoft.com/office/drawing/2014/main" id="{54C370C4-DA0E-4EA5-A50E-9402D94385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BD3AF-127B-4DEA-86C5-661138093FDC}"/>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159309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0681-EDAF-4CF4-972C-77FB8BFF2C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44CF2F-4D2F-4FF5-BF56-4CB6AE3CC7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614F8F-7D66-4199-AF55-AABC3E522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E650B6-F0E8-4BDA-80A4-7F9D9AFBD1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B9444-4D7B-48CA-8F25-75F8EDA397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CD8D6E-8D34-4B3D-9817-E4480CF8FF02}"/>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8" name="Footer Placeholder 7">
            <a:extLst>
              <a:ext uri="{FF2B5EF4-FFF2-40B4-BE49-F238E27FC236}">
                <a16:creationId xmlns:a16="http://schemas.microsoft.com/office/drawing/2014/main" id="{A3A4865F-66EE-43AE-A3D1-D3F01E96E6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114DDF-D146-49D8-8A6B-26C26CAB8AF6}"/>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146145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CAC1-C0E9-49A2-9BCE-16FF6E4DAF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0B4179-FB80-46B1-A976-F87E60647E33}"/>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4" name="Footer Placeholder 3">
            <a:extLst>
              <a:ext uri="{FF2B5EF4-FFF2-40B4-BE49-F238E27FC236}">
                <a16:creationId xmlns:a16="http://schemas.microsoft.com/office/drawing/2014/main" id="{C760F459-FFBC-4D6C-A7EB-85DA1B3C4A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526AEA-0A48-44B8-B658-9AE5A5875CF0}"/>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143835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A9A37-719E-4FF1-8CE3-EB439CF21CA6}"/>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3" name="Footer Placeholder 2">
            <a:extLst>
              <a:ext uri="{FF2B5EF4-FFF2-40B4-BE49-F238E27FC236}">
                <a16:creationId xmlns:a16="http://schemas.microsoft.com/office/drawing/2014/main" id="{5B051054-3ACF-448E-A9AD-D46692D19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781646-367F-4BC8-B80A-50DD27CAB059}"/>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104041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4406-403B-48B3-9776-DF27CB1CF5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4CA0C-7693-4808-B345-051AA967B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50F3E-C49A-478E-B478-112252E0A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2F3D2-95EC-4909-9EA8-216BE02FDAB7}"/>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6" name="Footer Placeholder 5">
            <a:extLst>
              <a:ext uri="{FF2B5EF4-FFF2-40B4-BE49-F238E27FC236}">
                <a16:creationId xmlns:a16="http://schemas.microsoft.com/office/drawing/2014/main" id="{D998FF4F-0D1B-4569-9484-554D78F4F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A46A-D4F8-4FEE-B5C4-68FE26A909EE}"/>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310027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E4B6-A97C-47EC-87B5-3FA7B724B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3C0E39-7159-427E-AB8C-3A83A399C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F5A1CA-0B80-4C69-8431-76FE6CC3F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1F63D6-6957-44DB-B465-69491FAE9CBC}"/>
              </a:ext>
            </a:extLst>
          </p:cNvPr>
          <p:cNvSpPr>
            <a:spLocks noGrp="1"/>
          </p:cNvSpPr>
          <p:nvPr>
            <p:ph type="dt" sz="half" idx="10"/>
          </p:nvPr>
        </p:nvSpPr>
        <p:spPr/>
        <p:txBody>
          <a:bodyPr/>
          <a:lstStyle/>
          <a:p>
            <a:fld id="{5639683C-292E-401B-80D6-5C11803471F4}" type="datetimeFigureOut">
              <a:rPr lang="en-US" smtClean="0"/>
              <a:t>3/7/24</a:t>
            </a:fld>
            <a:endParaRPr lang="en-US"/>
          </a:p>
        </p:txBody>
      </p:sp>
      <p:sp>
        <p:nvSpPr>
          <p:cNvPr id="6" name="Footer Placeholder 5">
            <a:extLst>
              <a:ext uri="{FF2B5EF4-FFF2-40B4-BE49-F238E27FC236}">
                <a16:creationId xmlns:a16="http://schemas.microsoft.com/office/drawing/2014/main" id="{95B5C98F-B590-4D52-BA4C-D779366C3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42BFF-17BB-4912-8121-043A8D0EC4B1}"/>
              </a:ext>
            </a:extLst>
          </p:cNvPr>
          <p:cNvSpPr>
            <a:spLocks noGrp="1"/>
          </p:cNvSpPr>
          <p:nvPr>
            <p:ph type="sldNum" sz="quarter" idx="12"/>
          </p:nvPr>
        </p:nvSpPr>
        <p:spPr/>
        <p:txBody>
          <a:bodyPr/>
          <a:lstStyle/>
          <a:p>
            <a:fld id="{820494FA-A952-4B8F-A735-6D68AEC8EE45}" type="slidenum">
              <a:rPr lang="en-US" smtClean="0"/>
              <a:t>‹#›</a:t>
            </a:fld>
            <a:endParaRPr lang="en-US"/>
          </a:p>
        </p:txBody>
      </p:sp>
    </p:spTree>
    <p:extLst>
      <p:ext uri="{BB962C8B-B14F-4D97-AF65-F5344CB8AC3E}">
        <p14:creationId xmlns:p14="http://schemas.microsoft.com/office/powerpoint/2010/main" val="54599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1AF7D8-2134-473B-86F4-74748826A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4BBA2B-2F7A-4280-A8C5-AEBB0085DD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E3B4D-B65E-44F2-80BD-E0CDA03E9A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9683C-292E-401B-80D6-5C11803471F4}" type="datetimeFigureOut">
              <a:rPr lang="en-US" smtClean="0"/>
              <a:t>3/7/24</a:t>
            </a:fld>
            <a:endParaRPr lang="en-US"/>
          </a:p>
        </p:txBody>
      </p:sp>
      <p:sp>
        <p:nvSpPr>
          <p:cNvPr id="5" name="Footer Placeholder 4">
            <a:extLst>
              <a:ext uri="{FF2B5EF4-FFF2-40B4-BE49-F238E27FC236}">
                <a16:creationId xmlns:a16="http://schemas.microsoft.com/office/drawing/2014/main" id="{9B7E9B3C-CBAD-450F-AA28-274474B07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36A3DC-D24B-4E6F-BC3E-320060AD33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494FA-A952-4B8F-A735-6D68AEC8EE45}" type="slidenum">
              <a:rPr lang="en-US" smtClean="0"/>
              <a:t>‹#›</a:t>
            </a:fld>
            <a:endParaRPr lang="en-US"/>
          </a:p>
        </p:txBody>
      </p:sp>
    </p:spTree>
    <p:extLst>
      <p:ext uri="{BB962C8B-B14F-4D97-AF65-F5344CB8AC3E}">
        <p14:creationId xmlns:p14="http://schemas.microsoft.com/office/powerpoint/2010/main" val="1309748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ityofeastlansing.com/1812/Income-Ta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898F-B549-4305-8669-F8A56850D7A8}"/>
              </a:ext>
            </a:extLst>
          </p:cNvPr>
          <p:cNvSpPr>
            <a:spLocks noGrp="1"/>
          </p:cNvSpPr>
          <p:nvPr>
            <p:ph type="ctrTitle"/>
          </p:nvPr>
        </p:nvSpPr>
        <p:spPr>
          <a:xfrm>
            <a:off x="2140116" y="4351053"/>
            <a:ext cx="7911766" cy="830513"/>
          </a:xfrm>
        </p:spPr>
        <p:txBody>
          <a:bodyPr>
            <a:noAutofit/>
          </a:bodyPr>
          <a:lstStyle/>
          <a:p>
            <a:r>
              <a:rPr lang="en-US" sz="2400" dirty="0">
                <a:effectLst>
                  <a:outerShdw blurRad="38100" dist="38100" dir="2700000" algn="tl">
                    <a:srgbClr val="000000">
                      <a:alpha val="43137"/>
                    </a:srgbClr>
                  </a:outerShdw>
                </a:effectLst>
                <a:latin typeface="+mn-lt"/>
              </a:rPr>
              <a:t>City of East Lansing Income Tax Return</a:t>
            </a:r>
            <a:br>
              <a:rPr lang="en-US" sz="240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rPr>
              <a:t>(EL-1040)</a:t>
            </a:r>
          </a:p>
        </p:txBody>
      </p:sp>
      <p:sp>
        <p:nvSpPr>
          <p:cNvPr id="3" name="TextBox 2">
            <a:extLst>
              <a:ext uri="{FF2B5EF4-FFF2-40B4-BE49-F238E27FC236}">
                <a16:creationId xmlns:a16="http://schemas.microsoft.com/office/drawing/2014/main" id="{C9049D31-3527-8948-9F3E-6219129FBFF6}"/>
              </a:ext>
            </a:extLst>
          </p:cNvPr>
          <p:cNvSpPr txBox="1"/>
          <p:nvPr/>
        </p:nvSpPr>
        <p:spPr>
          <a:xfrm>
            <a:off x="1147762" y="5276850"/>
            <a:ext cx="9896475" cy="923330"/>
          </a:xfrm>
          <a:prstGeom prst="rect">
            <a:avLst/>
          </a:prstGeom>
          <a:noFill/>
        </p:spPr>
        <p:txBody>
          <a:bodyPr wrap="square" rtlCol="0">
            <a:spAutoFit/>
          </a:bodyPr>
          <a:lstStyle/>
          <a:p>
            <a:r>
              <a:rPr lang="en-US" dirty="0"/>
              <a:t>This presentation is for information purposes only.  They are based on typical international student and scholar circumstances.  Your individual circumstances may be different. Consult a tax advisor if you have questions.</a:t>
            </a:r>
          </a:p>
        </p:txBody>
      </p:sp>
      <p:pic>
        <p:nvPicPr>
          <p:cNvPr id="4" name="Picture 3"/>
          <p:cNvPicPr>
            <a:picLocks noChangeAspect="1"/>
          </p:cNvPicPr>
          <p:nvPr/>
        </p:nvPicPr>
        <p:blipFill>
          <a:blip r:embed="rId2"/>
          <a:stretch>
            <a:fillRect/>
          </a:stretch>
        </p:blipFill>
        <p:spPr>
          <a:xfrm>
            <a:off x="3162639" y="639989"/>
            <a:ext cx="5866720" cy="3477990"/>
          </a:xfrm>
          <a:prstGeom prst="rect">
            <a:avLst/>
          </a:prstGeom>
        </p:spPr>
      </p:pic>
    </p:spTree>
    <p:extLst>
      <p:ext uri="{BB962C8B-B14F-4D97-AF65-F5344CB8AC3E}">
        <p14:creationId xmlns:p14="http://schemas.microsoft.com/office/powerpoint/2010/main" val="3906233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C8A0-E974-4057-885A-98B4BE4EF738}"/>
              </a:ext>
            </a:extLst>
          </p:cNvPr>
          <p:cNvSpPr>
            <a:spLocks noGrp="1"/>
          </p:cNvSpPr>
          <p:nvPr>
            <p:ph type="title"/>
          </p:nvPr>
        </p:nvSpPr>
        <p:spPr/>
        <p:txBody>
          <a:bodyPr/>
          <a:lstStyle/>
          <a:p>
            <a:pPr algn="ctr"/>
            <a:r>
              <a:rPr lang="en-US" dirty="0"/>
              <a:t>Income Continued</a:t>
            </a:r>
          </a:p>
        </p:txBody>
      </p:sp>
      <p:sp>
        <p:nvSpPr>
          <p:cNvPr id="3" name="Content Placeholder 2">
            <a:extLst>
              <a:ext uri="{FF2B5EF4-FFF2-40B4-BE49-F238E27FC236}">
                <a16:creationId xmlns:a16="http://schemas.microsoft.com/office/drawing/2014/main" id="{140E540D-CA69-4E11-9D4E-BB10A8544238}"/>
              </a:ext>
            </a:extLst>
          </p:cNvPr>
          <p:cNvSpPr>
            <a:spLocks noGrp="1"/>
          </p:cNvSpPr>
          <p:nvPr>
            <p:ph idx="1"/>
          </p:nvPr>
        </p:nvSpPr>
        <p:spPr>
          <a:xfrm>
            <a:off x="838200" y="1467816"/>
            <a:ext cx="10515600" cy="1010341"/>
          </a:xfrm>
        </p:spPr>
        <p:txBody>
          <a:bodyPr/>
          <a:lstStyle/>
          <a:p>
            <a:r>
              <a:rPr lang="en-US" dirty="0"/>
              <a:t>The next set of lines may also not apply to you. Please read each description careful to determine if they apply to you. </a:t>
            </a:r>
          </a:p>
          <a:p>
            <a:endParaRPr lang="en-US" dirty="0"/>
          </a:p>
        </p:txBody>
      </p:sp>
      <p:sp>
        <p:nvSpPr>
          <p:cNvPr id="6" name="TextBox 5">
            <a:extLst>
              <a:ext uri="{FF2B5EF4-FFF2-40B4-BE49-F238E27FC236}">
                <a16:creationId xmlns:a16="http://schemas.microsoft.com/office/drawing/2014/main" id="{9758762E-697F-4755-B8CE-9818B397B799}"/>
              </a:ext>
            </a:extLst>
          </p:cNvPr>
          <p:cNvSpPr txBox="1"/>
          <p:nvPr/>
        </p:nvSpPr>
        <p:spPr>
          <a:xfrm>
            <a:off x="522963" y="3974412"/>
            <a:ext cx="11364237" cy="2339102"/>
          </a:xfrm>
          <a:prstGeom prst="rect">
            <a:avLst/>
          </a:prstGeom>
          <a:noFill/>
        </p:spPr>
        <p:txBody>
          <a:bodyPr wrap="square" rtlCol="0">
            <a:spAutoFit/>
          </a:bodyPr>
          <a:lstStyle/>
          <a:p>
            <a:pPr marL="285750" indent="-285750">
              <a:buFont typeface="Arial" panose="020B0604020202020204" pitchFamily="34" charset="0"/>
              <a:buChar char="•"/>
            </a:pPr>
            <a:r>
              <a:rPr lang="en-US" sz="1600" dirty="0"/>
              <a:t>Line 11: If you have rental real estate, royalties, partnerships, S corporations, trust, or other related income, report it here and attach your federal Schedule E. </a:t>
            </a:r>
          </a:p>
          <a:p>
            <a:pPr marL="285750" indent="-285750">
              <a:buFont typeface="Arial" panose="020B0604020202020204" pitchFamily="34" charset="0"/>
              <a:buChar char="•"/>
            </a:pPr>
            <a:r>
              <a:rPr lang="en-US" sz="1600" dirty="0"/>
              <a:t>Line 12: If you received distributions from a Subchapter S corporation, report it here and attach a copy of your federal Schedule K-1 </a:t>
            </a:r>
          </a:p>
          <a:p>
            <a:pPr marL="285750" indent="-285750">
              <a:buFont typeface="Arial" panose="020B0604020202020204" pitchFamily="34" charset="0"/>
              <a:buChar char="•"/>
            </a:pPr>
            <a:r>
              <a:rPr lang="en-US" sz="1600" dirty="0"/>
              <a:t>Line 13: If you received farm income, report it here and attach a copy of you federal Schedule F</a:t>
            </a:r>
          </a:p>
          <a:p>
            <a:pPr marL="285750" indent="-285750">
              <a:buFont typeface="Arial" panose="020B0604020202020204" pitchFamily="34" charset="0"/>
              <a:buChar char="•"/>
            </a:pPr>
            <a:r>
              <a:rPr lang="en-US" sz="1600" dirty="0"/>
              <a:t>Line 14: If you received unemployment, report that income here</a:t>
            </a:r>
          </a:p>
          <a:p>
            <a:pPr marL="285750" indent="-285750">
              <a:buFont typeface="Arial" panose="020B0604020202020204" pitchFamily="34" charset="0"/>
              <a:buChar char="•"/>
            </a:pPr>
            <a:r>
              <a:rPr lang="en-US" sz="1600" dirty="0"/>
              <a:t>Line 15: If you receive social security benefits, report those benefit amounts here</a:t>
            </a:r>
          </a:p>
          <a:p>
            <a:pPr marL="285750" indent="-285750">
              <a:buFont typeface="Arial" panose="020B0604020202020204" pitchFamily="34" charset="0"/>
              <a:buChar char="•"/>
            </a:pPr>
            <a:r>
              <a:rPr lang="en-US" sz="1600" dirty="0"/>
              <a:t>Line 16: If you have any other income, report it here and attach a statement of the type of income and amount received. If your scholarship was taxable on your federal return (form Schedule 1, line 8r), it likely must be listed here. </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1175204" y="2199723"/>
            <a:ext cx="9750140" cy="1588506"/>
          </a:xfrm>
          <a:prstGeom prst="rect">
            <a:avLst/>
          </a:prstGeom>
        </p:spPr>
      </p:pic>
    </p:spTree>
    <p:extLst>
      <p:ext uri="{BB962C8B-B14F-4D97-AF65-F5344CB8AC3E}">
        <p14:creationId xmlns:p14="http://schemas.microsoft.com/office/powerpoint/2010/main" val="91180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57DA-3766-4963-B4F8-9A7F95D118C7}"/>
              </a:ext>
            </a:extLst>
          </p:cNvPr>
          <p:cNvSpPr>
            <a:spLocks noGrp="1"/>
          </p:cNvSpPr>
          <p:nvPr>
            <p:ph type="title"/>
          </p:nvPr>
        </p:nvSpPr>
        <p:spPr/>
        <p:txBody>
          <a:bodyPr/>
          <a:lstStyle/>
          <a:p>
            <a:pPr algn="ctr"/>
            <a:r>
              <a:rPr lang="en-US" dirty="0"/>
              <a:t>Income Continued</a:t>
            </a:r>
          </a:p>
        </p:txBody>
      </p:sp>
      <p:sp>
        <p:nvSpPr>
          <p:cNvPr id="3" name="Content Placeholder 2">
            <a:extLst>
              <a:ext uri="{FF2B5EF4-FFF2-40B4-BE49-F238E27FC236}">
                <a16:creationId xmlns:a16="http://schemas.microsoft.com/office/drawing/2014/main" id="{1E8CB1F9-1842-47F7-82BD-1BF119196030}"/>
              </a:ext>
            </a:extLst>
          </p:cNvPr>
          <p:cNvSpPr>
            <a:spLocks noGrp="1"/>
          </p:cNvSpPr>
          <p:nvPr>
            <p:ph idx="1"/>
          </p:nvPr>
        </p:nvSpPr>
        <p:spPr>
          <a:xfrm>
            <a:off x="838200" y="1471842"/>
            <a:ext cx="10515600" cy="1062998"/>
          </a:xfrm>
        </p:spPr>
        <p:txBody>
          <a:bodyPr/>
          <a:lstStyle/>
          <a:p>
            <a:r>
              <a:rPr lang="en-US" dirty="0"/>
              <a:t>After entering your income information, you will total the income by following the instructions of Line 17 through 20</a:t>
            </a:r>
          </a:p>
        </p:txBody>
      </p:sp>
      <p:sp>
        <p:nvSpPr>
          <p:cNvPr id="15" name="TextBox 14">
            <a:extLst>
              <a:ext uri="{FF2B5EF4-FFF2-40B4-BE49-F238E27FC236}">
                <a16:creationId xmlns:a16="http://schemas.microsoft.com/office/drawing/2014/main" id="{0DF483A1-0636-40D4-A814-3CD871258480}"/>
              </a:ext>
            </a:extLst>
          </p:cNvPr>
          <p:cNvSpPr txBox="1"/>
          <p:nvPr/>
        </p:nvSpPr>
        <p:spPr>
          <a:xfrm>
            <a:off x="1056861" y="3956981"/>
            <a:ext cx="10647459"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Line 17: Add lines 2 through 16. </a:t>
            </a:r>
          </a:p>
          <a:p>
            <a:pPr marL="285750" indent="-285750">
              <a:buFont typeface="Arial" panose="020B0604020202020204" pitchFamily="34" charset="0"/>
              <a:buChar char="•"/>
            </a:pPr>
            <a:r>
              <a:rPr lang="en-US" sz="1600" dirty="0"/>
              <a:t>Line 18: Add lines 1 through 16.  </a:t>
            </a:r>
          </a:p>
          <a:p>
            <a:pPr marL="285750" indent="-285750">
              <a:buFont typeface="Arial" panose="020B0604020202020204" pitchFamily="34" charset="0"/>
              <a:buChar char="•"/>
            </a:pPr>
            <a:r>
              <a:rPr lang="en-US" sz="1600" dirty="0"/>
              <a:t>Line 19: Most nonresident aliens will not have anything to enter on this line. The number that may go here is found on page 2, line 7 under Deductions schedule.  </a:t>
            </a:r>
          </a:p>
          <a:p>
            <a:pPr marL="285750" indent="-285750">
              <a:buFont typeface="Arial" panose="020B0604020202020204" pitchFamily="34" charset="0"/>
              <a:buChar char="•"/>
            </a:pPr>
            <a:r>
              <a:rPr lang="en-US" sz="1600" dirty="0"/>
              <a:t>Line 20: Subtract line 19 from line 18. For most people, this will be the same number you put in line 18. Enter that number in the Column C </a:t>
            </a:r>
          </a:p>
        </p:txBody>
      </p:sp>
      <p:pic>
        <p:nvPicPr>
          <p:cNvPr id="5" name="Picture 4"/>
          <p:cNvPicPr>
            <a:picLocks noChangeAspect="1"/>
          </p:cNvPicPr>
          <p:nvPr/>
        </p:nvPicPr>
        <p:blipFill>
          <a:blip r:embed="rId2"/>
          <a:stretch>
            <a:fillRect/>
          </a:stretch>
        </p:blipFill>
        <p:spPr>
          <a:xfrm>
            <a:off x="1056861" y="2293679"/>
            <a:ext cx="10451006" cy="1015578"/>
          </a:xfrm>
          <a:prstGeom prst="rect">
            <a:avLst/>
          </a:prstGeom>
        </p:spPr>
      </p:pic>
    </p:spTree>
    <p:extLst>
      <p:ext uri="{BB962C8B-B14F-4D97-AF65-F5344CB8AC3E}">
        <p14:creationId xmlns:p14="http://schemas.microsoft.com/office/powerpoint/2010/main" val="138758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14671-7898-4961-B984-1E3DDFD8E815}"/>
              </a:ext>
            </a:extLst>
          </p:cNvPr>
          <p:cNvSpPr>
            <a:spLocks noGrp="1"/>
          </p:cNvSpPr>
          <p:nvPr>
            <p:ph type="title"/>
          </p:nvPr>
        </p:nvSpPr>
        <p:spPr>
          <a:xfrm>
            <a:off x="838200" y="351299"/>
            <a:ext cx="10515600" cy="1325563"/>
          </a:xfrm>
        </p:spPr>
        <p:txBody>
          <a:bodyPr anchor="t"/>
          <a:lstStyle/>
          <a:p>
            <a:pPr algn="ctr"/>
            <a:r>
              <a:rPr lang="en-US" dirty="0"/>
              <a:t>Calculating Tax Owed</a:t>
            </a:r>
          </a:p>
        </p:txBody>
      </p:sp>
      <p:sp>
        <p:nvSpPr>
          <p:cNvPr id="28" name="TextBox 27">
            <a:extLst>
              <a:ext uri="{FF2B5EF4-FFF2-40B4-BE49-F238E27FC236}">
                <a16:creationId xmlns:a16="http://schemas.microsoft.com/office/drawing/2014/main" id="{D8217115-3A72-4187-850C-F8D27C3DD1DC}"/>
              </a:ext>
            </a:extLst>
          </p:cNvPr>
          <p:cNvSpPr txBox="1"/>
          <p:nvPr/>
        </p:nvSpPr>
        <p:spPr>
          <a:xfrm>
            <a:off x="752474" y="3723861"/>
            <a:ext cx="11028709" cy="3108543"/>
          </a:xfrm>
          <a:prstGeom prst="rect">
            <a:avLst/>
          </a:prstGeom>
          <a:noFill/>
        </p:spPr>
        <p:txBody>
          <a:bodyPr wrap="square" rtlCol="0">
            <a:spAutoFit/>
          </a:bodyPr>
          <a:lstStyle/>
          <a:p>
            <a:pPr marL="285750" indent="-285750">
              <a:buFont typeface="Arial" panose="020B0604020202020204" pitchFamily="34" charset="0"/>
              <a:buChar char="•"/>
            </a:pPr>
            <a:r>
              <a:rPr lang="en-US" sz="1600" dirty="0"/>
              <a:t>Line 21: As a nonresident alien, you are not able to claim any additional exemptions for a spouse or dependent. Therefore, put a “1” in 21a and “$600” in box 21b</a:t>
            </a:r>
          </a:p>
          <a:p>
            <a:pPr marL="285750" indent="-285750">
              <a:buFont typeface="Arial" panose="020B0604020202020204" pitchFamily="34" charset="0"/>
              <a:buChar char="•"/>
            </a:pPr>
            <a:r>
              <a:rPr lang="en-US" sz="1600" dirty="0"/>
              <a:t>Line 22: Subtract line 21b ($600) from the amount on line 20.  </a:t>
            </a:r>
          </a:p>
          <a:p>
            <a:pPr marL="285750" indent="-285750">
              <a:buFont typeface="Arial" panose="020B0604020202020204" pitchFamily="34" charset="0"/>
              <a:buChar char="•"/>
            </a:pPr>
            <a:r>
              <a:rPr lang="en-US" sz="1600" dirty="0"/>
              <a:t>Line 23: Nonresident aliens (NR) are taxed at .5% (.005). Multiply line 22 by .005. Enter the result in 23b </a:t>
            </a:r>
          </a:p>
          <a:p>
            <a:pPr marL="285750" indent="-285750">
              <a:buFont typeface="Arial" panose="020B0604020202020204" pitchFamily="34" charset="0"/>
              <a:buChar char="•"/>
            </a:pPr>
            <a:r>
              <a:rPr lang="en-US" sz="1600" dirty="0"/>
              <a:t>Line 24: Enter any payments and credits paid</a:t>
            </a:r>
          </a:p>
          <a:p>
            <a:pPr marL="742950" lvl="1" indent="-285750">
              <a:buFont typeface="Arial" panose="020B0604020202020204" pitchFamily="34" charset="0"/>
              <a:buChar char="•"/>
            </a:pPr>
            <a:r>
              <a:rPr lang="en-US" sz="1600" dirty="0"/>
              <a:t>Box 24a: most people will enter an amount for East Lansing tax withheld. It can be found in Box 19 on your W2.  There is no city withholding on the 1042-S.</a:t>
            </a:r>
          </a:p>
          <a:p>
            <a:pPr marL="742950" lvl="1" indent="-285750">
              <a:buFont typeface="Arial" panose="020B0604020202020204" pitchFamily="34" charset="0"/>
              <a:buChar char="•"/>
            </a:pPr>
            <a:r>
              <a:rPr lang="en-US" sz="1600" dirty="0"/>
              <a:t>Box 24b: leave blank if this is your first time filing a city of East Lansing tax return</a:t>
            </a:r>
          </a:p>
          <a:p>
            <a:pPr marL="742950" lvl="1" indent="-285750">
              <a:buFont typeface="Arial" panose="020B0604020202020204" pitchFamily="34" charset="0"/>
              <a:buChar char="•"/>
            </a:pPr>
            <a:r>
              <a:rPr lang="en-US" sz="1600" dirty="0"/>
              <a:t>Box 24c: this will be blank  unless you paid taxes to another city (other than East Lansing), if so, then put the total amount of taxes paid to all other cities here.  Many taxpayers may have paid tax to the City of Lansing.</a:t>
            </a:r>
          </a:p>
          <a:p>
            <a:pPr marL="742950" lvl="1" indent="-285750">
              <a:buFont typeface="Arial" panose="020B0604020202020204" pitchFamily="34" charset="0"/>
              <a:buChar char="•"/>
            </a:pPr>
            <a:r>
              <a:rPr lang="en-US" sz="1600" dirty="0"/>
              <a:t>Line 24d: Total the amounts in box 24a, 24b, and 24c.</a:t>
            </a:r>
          </a:p>
          <a:p>
            <a:pPr marL="285750" indent="-285750">
              <a:buFont typeface="Arial" panose="020B0604020202020204" pitchFamily="34" charset="0"/>
              <a:buChar char="•"/>
            </a:pPr>
            <a:r>
              <a:rPr lang="en-US" sz="1600" dirty="0"/>
              <a:t>Line 25c: Leave blank; If you owe penalty or interest, the city will calculate this amount and send you a bill.</a:t>
            </a:r>
          </a:p>
        </p:txBody>
      </p:sp>
      <p:pic>
        <p:nvPicPr>
          <p:cNvPr id="3" name="Picture 2"/>
          <p:cNvPicPr>
            <a:picLocks noChangeAspect="1"/>
          </p:cNvPicPr>
          <p:nvPr/>
        </p:nvPicPr>
        <p:blipFill>
          <a:blip r:embed="rId2"/>
          <a:stretch>
            <a:fillRect/>
          </a:stretch>
        </p:blipFill>
        <p:spPr>
          <a:xfrm>
            <a:off x="1904772" y="1674532"/>
            <a:ext cx="9449028" cy="2051659"/>
          </a:xfrm>
          <a:prstGeom prst="rect">
            <a:avLst/>
          </a:prstGeom>
        </p:spPr>
      </p:pic>
    </p:spTree>
    <p:extLst>
      <p:ext uri="{BB962C8B-B14F-4D97-AF65-F5344CB8AC3E}">
        <p14:creationId xmlns:p14="http://schemas.microsoft.com/office/powerpoint/2010/main" val="259806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60A00FEB-AC51-4D11-97D5-0D9262A7A135}"/>
              </a:ext>
            </a:extLst>
          </p:cNvPr>
          <p:cNvSpPr txBox="1"/>
          <p:nvPr/>
        </p:nvSpPr>
        <p:spPr>
          <a:xfrm>
            <a:off x="655982" y="1464293"/>
            <a:ext cx="10880035"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Line 26 and 27: Compare lines 23b (tax owed) with 24d (tax withheld or already paid):</a:t>
            </a:r>
          </a:p>
          <a:p>
            <a:pPr marL="742950" lvl="1" indent="-285750">
              <a:buFont typeface="Arial" panose="020B0604020202020204" pitchFamily="34" charset="0"/>
              <a:buChar char="•"/>
            </a:pPr>
            <a:r>
              <a:rPr lang="en-US" sz="1600" dirty="0"/>
              <a:t>If 23b is </a:t>
            </a:r>
            <a:r>
              <a:rPr lang="en-US" sz="1600" b="1" dirty="0"/>
              <a:t>larger</a:t>
            </a:r>
            <a:r>
              <a:rPr lang="en-US" sz="1600" dirty="0"/>
              <a:t> than 24d – then write the difference between the two lines on </a:t>
            </a:r>
            <a:r>
              <a:rPr lang="en-US" sz="1600" b="1" dirty="0"/>
              <a:t>line 26 </a:t>
            </a:r>
            <a:r>
              <a:rPr lang="en-US" sz="1600" dirty="0"/>
              <a:t>and </a:t>
            </a:r>
            <a:r>
              <a:rPr lang="en-US" sz="1600" b="1" dirty="0"/>
              <a:t>pay with your tax return</a:t>
            </a:r>
            <a:r>
              <a:rPr lang="en-US" sz="1600" dirty="0"/>
              <a:t>.</a:t>
            </a:r>
          </a:p>
          <a:p>
            <a:pPr marL="742950" lvl="1" indent="-285750">
              <a:buFont typeface="Arial" panose="020B0604020202020204" pitchFamily="34" charset="0"/>
              <a:buChar char="•"/>
            </a:pPr>
            <a:r>
              <a:rPr lang="en-US" sz="1600" dirty="0"/>
              <a:t>If 23b is </a:t>
            </a:r>
            <a:r>
              <a:rPr lang="en-US" sz="1600" b="1" dirty="0"/>
              <a:t>smaller </a:t>
            </a:r>
            <a:r>
              <a:rPr lang="en-US" sz="1600" dirty="0"/>
              <a:t>than 24d – then write the difference between the two lines on </a:t>
            </a:r>
            <a:r>
              <a:rPr lang="en-US" sz="1600" b="1" dirty="0"/>
              <a:t>line 27 </a:t>
            </a:r>
            <a:r>
              <a:rPr lang="en-US" sz="1600" dirty="0"/>
              <a:t>and this is </a:t>
            </a:r>
            <a:r>
              <a:rPr lang="en-US" sz="1600" b="1" dirty="0"/>
              <a:t>your refund amount</a:t>
            </a:r>
            <a:r>
              <a:rPr lang="en-US" sz="1600" dirty="0"/>
              <a:t>.</a:t>
            </a:r>
          </a:p>
          <a:p>
            <a:pPr marL="285750" indent="-285750">
              <a:buFont typeface="Arial" panose="020B0604020202020204" pitchFamily="34" charset="0"/>
              <a:buChar char="•"/>
            </a:pPr>
            <a:r>
              <a:rPr lang="en-US" sz="1600" dirty="0"/>
              <a:t>Line 28: If you would like to donate (part or all) of your refund to a park, stewardship, conservation, playground, or recreational youth scholarship, then enter the amount donated in the appropriate box (box 28a, 28b, or 28c).  Amounts donated will be subtracted from the total refund you will receive. </a:t>
            </a:r>
          </a:p>
          <a:p>
            <a:pPr marL="285750" indent="-285750">
              <a:buFont typeface="Arial" panose="020B0604020202020204" pitchFamily="34" charset="0"/>
              <a:buChar char="•"/>
            </a:pPr>
            <a:r>
              <a:rPr lang="en-US" sz="1600" dirty="0"/>
              <a:t>Line: 29: If you would like to credit your refund towards your 2024 tax bill, enter the amount to be credited on this line and that money will be held by the city until next year.</a:t>
            </a:r>
          </a:p>
          <a:p>
            <a:pPr marL="285750" indent="-285750">
              <a:buFont typeface="Arial" panose="020B0604020202020204" pitchFamily="34" charset="0"/>
              <a:buChar char="•"/>
            </a:pPr>
            <a:r>
              <a:rPr lang="en-US" sz="1600" dirty="0"/>
              <a:t>Line 30: enter the amount to be refunded to you. For most people this will probably be the same as line 27. </a:t>
            </a:r>
          </a:p>
        </p:txBody>
      </p:sp>
      <p:sp>
        <p:nvSpPr>
          <p:cNvPr id="26" name="Title 1">
            <a:extLst>
              <a:ext uri="{FF2B5EF4-FFF2-40B4-BE49-F238E27FC236}">
                <a16:creationId xmlns:a16="http://schemas.microsoft.com/office/drawing/2014/main" id="{885CBCCC-849A-4634-BE02-B97540067BD0}"/>
              </a:ext>
            </a:extLst>
          </p:cNvPr>
          <p:cNvSpPr>
            <a:spLocks noGrp="1"/>
          </p:cNvSpPr>
          <p:nvPr>
            <p:ph type="title"/>
          </p:nvPr>
        </p:nvSpPr>
        <p:spPr>
          <a:xfrm>
            <a:off x="838200" y="351300"/>
            <a:ext cx="10515600" cy="1112994"/>
          </a:xfrm>
        </p:spPr>
        <p:txBody>
          <a:bodyPr anchor="t">
            <a:normAutofit/>
          </a:bodyPr>
          <a:lstStyle/>
          <a:p>
            <a:pPr algn="ctr"/>
            <a:r>
              <a:rPr lang="en-US" sz="4000" dirty="0"/>
              <a:t>Calculating Amount Due or Refund Amount</a:t>
            </a:r>
            <a:endParaRPr lang="en-US" dirty="0"/>
          </a:p>
        </p:txBody>
      </p:sp>
    </p:spTree>
    <p:extLst>
      <p:ext uri="{BB962C8B-B14F-4D97-AF65-F5344CB8AC3E}">
        <p14:creationId xmlns:p14="http://schemas.microsoft.com/office/powerpoint/2010/main" val="218925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607A-6A76-4879-8CBE-7CA1B4A2E3F1}"/>
              </a:ext>
            </a:extLst>
          </p:cNvPr>
          <p:cNvSpPr>
            <a:spLocks noGrp="1"/>
          </p:cNvSpPr>
          <p:nvPr>
            <p:ph type="title"/>
          </p:nvPr>
        </p:nvSpPr>
        <p:spPr/>
        <p:txBody>
          <a:bodyPr anchor="t"/>
          <a:lstStyle/>
          <a:p>
            <a:pPr algn="ctr"/>
            <a:r>
              <a:rPr lang="en-US" dirty="0"/>
              <a:t>Direct Withdraw or Direct Deposit </a:t>
            </a:r>
          </a:p>
        </p:txBody>
      </p:sp>
      <p:sp>
        <p:nvSpPr>
          <p:cNvPr id="3" name="Content Placeholder 2">
            <a:extLst>
              <a:ext uri="{FF2B5EF4-FFF2-40B4-BE49-F238E27FC236}">
                <a16:creationId xmlns:a16="http://schemas.microsoft.com/office/drawing/2014/main" id="{E853C9E1-E352-4AA9-87BB-3D6EC7FD5DF7}"/>
              </a:ext>
            </a:extLst>
          </p:cNvPr>
          <p:cNvSpPr>
            <a:spLocks noGrp="1"/>
          </p:cNvSpPr>
          <p:nvPr>
            <p:ph idx="1"/>
          </p:nvPr>
        </p:nvSpPr>
        <p:spPr>
          <a:xfrm>
            <a:off x="733425" y="3429000"/>
            <a:ext cx="10515600" cy="3100595"/>
          </a:xfrm>
        </p:spPr>
        <p:txBody>
          <a:bodyPr>
            <a:normAutofit/>
          </a:bodyPr>
          <a:lstStyle/>
          <a:p>
            <a:r>
              <a:rPr lang="en-US" sz="1700" dirty="0"/>
              <a:t>You can pay the tax due or receive a refund directly from a bank account. </a:t>
            </a:r>
          </a:p>
          <a:p>
            <a:pPr lvl="1"/>
            <a:r>
              <a:rPr lang="en-US" sz="1700" dirty="0"/>
              <a:t>If you are receiving a refund, put at “X” in box 31a. </a:t>
            </a:r>
          </a:p>
          <a:p>
            <a:pPr lvl="1"/>
            <a:r>
              <a:rPr lang="en-US" sz="1700" dirty="0"/>
              <a:t>If you owe tax, put a “X” in box 31b. </a:t>
            </a:r>
          </a:p>
          <a:p>
            <a:r>
              <a:rPr lang="en-US" sz="1700" dirty="0"/>
              <a:t>Enter your bank’s routing number in box 31c.</a:t>
            </a:r>
          </a:p>
          <a:p>
            <a:r>
              <a:rPr lang="en-US" sz="1700" dirty="0"/>
              <a:t>Enter your bank account number in box 31d.</a:t>
            </a:r>
          </a:p>
          <a:p>
            <a:pPr marL="0" indent="0" algn="ctr">
              <a:buNone/>
            </a:pPr>
            <a:r>
              <a:rPr lang="en-US" sz="1800" b="1" dirty="0">
                <a:solidFill>
                  <a:srgbClr val="FF0000"/>
                </a:solidFill>
              </a:rPr>
              <a:t>MAKE SURE ACCOUNT NUMBER IS ACCURATE! </a:t>
            </a:r>
          </a:p>
          <a:p>
            <a:pPr marL="0" indent="0" algn="ctr">
              <a:buNone/>
            </a:pPr>
            <a:r>
              <a:rPr lang="en-US" sz="1800" dirty="0"/>
              <a:t>Neither the City nor your bank will make sure it is accurate. It is very hard to get the money back if it is deposited into the wrong account.</a:t>
            </a:r>
            <a:endParaRPr lang="en-US" sz="1700" dirty="0"/>
          </a:p>
          <a:p>
            <a:r>
              <a:rPr lang="en-US" sz="1700" dirty="0"/>
              <a:t>Select the account type with an “X” in box 31e1 or box 31e2.</a:t>
            </a:r>
          </a:p>
          <a:p>
            <a:pPr lvl="1"/>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p:txBody>
      </p:sp>
      <p:pic>
        <p:nvPicPr>
          <p:cNvPr id="5" name="Picture 4"/>
          <p:cNvPicPr>
            <a:picLocks noChangeAspect="1"/>
          </p:cNvPicPr>
          <p:nvPr/>
        </p:nvPicPr>
        <p:blipFill>
          <a:blip r:embed="rId2"/>
          <a:stretch>
            <a:fillRect/>
          </a:stretch>
        </p:blipFill>
        <p:spPr>
          <a:xfrm>
            <a:off x="838200" y="1386567"/>
            <a:ext cx="10922421" cy="1516289"/>
          </a:xfrm>
          <a:prstGeom prst="rect">
            <a:avLst/>
          </a:prstGeom>
        </p:spPr>
      </p:pic>
    </p:spTree>
    <p:extLst>
      <p:ext uri="{BB962C8B-B14F-4D97-AF65-F5344CB8AC3E}">
        <p14:creationId xmlns:p14="http://schemas.microsoft.com/office/powerpoint/2010/main" val="48236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2D96-7111-4136-A19E-0B8919F8B9DC}"/>
              </a:ext>
            </a:extLst>
          </p:cNvPr>
          <p:cNvSpPr>
            <a:spLocks noGrp="1"/>
          </p:cNvSpPr>
          <p:nvPr>
            <p:ph type="title"/>
          </p:nvPr>
        </p:nvSpPr>
        <p:spPr>
          <a:xfrm>
            <a:off x="838200" y="365125"/>
            <a:ext cx="10515600" cy="661817"/>
          </a:xfrm>
        </p:spPr>
        <p:txBody>
          <a:bodyPr>
            <a:normAutofit fontScale="90000"/>
          </a:bodyPr>
          <a:lstStyle/>
          <a:p>
            <a:pPr algn="ctr"/>
            <a:r>
              <a:rPr lang="en-US" dirty="0"/>
              <a:t>Page Two</a:t>
            </a:r>
          </a:p>
        </p:txBody>
      </p:sp>
      <p:sp>
        <p:nvSpPr>
          <p:cNvPr id="5" name="TextBox 4">
            <a:extLst>
              <a:ext uri="{FF2B5EF4-FFF2-40B4-BE49-F238E27FC236}">
                <a16:creationId xmlns:a16="http://schemas.microsoft.com/office/drawing/2014/main" id="{05B62DBB-D689-4BA6-B923-4908A0002222}"/>
              </a:ext>
            </a:extLst>
          </p:cNvPr>
          <p:cNvSpPr txBox="1"/>
          <p:nvPr/>
        </p:nvSpPr>
        <p:spPr>
          <a:xfrm>
            <a:off x="838200" y="1028871"/>
            <a:ext cx="1051560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Enter your name and social security number at the top of page two</a:t>
            </a:r>
          </a:p>
          <a:p>
            <a:pPr marL="285750" indent="-285750">
              <a:buFont typeface="Arial" panose="020B0604020202020204" pitchFamily="34" charset="0"/>
              <a:buChar char="•"/>
            </a:pPr>
            <a:r>
              <a:rPr lang="en-US" sz="1600" dirty="0"/>
              <a:t>Enter your date of birth in box 1a. Place an “X” under Regular. Enter 1 in box 1e.</a:t>
            </a:r>
          </a:p>
          <a:p>
            <a:pPr marL="742950" lvl="1" indent="-285750">
              <a:buFont typeface="Arial" panose="020B0604020202020204" pitchFamily="34" charset="0"/>
              <a:buChar char="•"/>
            </a:pPr>
            <a:r>
              <a:rPr lang="en-US" sz="1600" dirty="0"/>
              <a:t>Do not enter spouse and dependent information because they cannot be claimed as exemptions by nonresident aliens</a:t>
            </a:r>
          </a:p>
        </p:txBody>
      </p:sp>
      <p:pic>
        <p:nvPicPr>
          <p:cNvPr id="3" name="Picture 2"/>
          <p:cNvPicPr>
            <a:picLocks noChangeAspect="1"/>
          </p:cNvPicPr>
          <p:nvPr/>
        </p:nvPicPr>
        <p:blipFill>
          <a:blip r:embed="rId2"/>
          <a:stretch>
            <a:fillRect/>
          </a:stretch>
        </p:blipFill>
        <p:spPr>
          <a:xfrm>
            <a:off x="1683657" y="2106089"/>
            <a:ext cx="9561632" cy="3148082"/>
          </a:xfrm>
          <a:prstGeom prst="rect">
            <a:avLst/>
          </a:prstGeom>
        </p:spPr>
      </p:pic>
    </p:spTree>
    <p:extLst>
      <p:ext uri="{BB962C8B-B14F-4D97-AF65-F5344CB8AC3E}">
        <p14:creationId xmlns:p14="http://schemas.microsoft.com/office/powerpoint/2010/main" val="3800296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83996F-0A1C-4F2C-BDF2-CEF5C5E121E0}"/>
              </a:ext>
            </a:extLst>
          </p:cNvPr>
          <p:cNvSpPr txBox="1"/>
          <p:nvPr/>
        </p:nvSpPr>
        <p:spPr>
          <a:xfrm>
            <a:off x="556591" y="5348531"/>
            <a:ext cx="11174729" cy="1354217"/>
          </a:xfrm>
          <a:prstGeom prst="rect">
            <a:avLst/>
          </a:prstGeom>
          <a:noFill/>
        </p:spPr>
        <p:txBody>
          <a:bodyPr wrap="square" rtlCol="0">
            <a:spAutoFit/>
          </a:bodyPr>
          <a:lstStyle/>
          <a:p>
            <a:pPr marL="285750" indent="-285750">
              <a:buFont typeface="Arial" panose="020B0604020202020204" pitchFamily="34" charset="0"/>
              <a:buChar char="•"/>
            </a:pPr>
            <a:r>
              <a:rPr lang="en-US" sz="1600" b="1" dirty="0"/>
              <a:t>Column A</a:t>
            </a:r>
            <a:r>
              <a:rPr lang="en-US" sz="1600" dirty="0"/>
              <a:t>: Enter a “T” for each W2 you are going to list </a:t>
            </a:r>
          </a:p>
          <a:p>
            <a:pPr marL="285750" indent="-285750">
              <a:buFont typeface="Arial" panose="020B0604020202020204" pitchFamily="34" charset="0"/>
              <a:buChar char="•"/>
            </a:pPr>
            <a:r>
              <a:rPr lang="en-US" sz="1600" b="1" dirty="0"/>
              <a:t>Column B</a:t>
            </a:r>
            <a:r>
              <a:rPr lang="en-US" sz="1600" dirty="0"/>
              <a:t>: Enter  your social security number </a:t>
            </a:r>
          </a:p>
          <a:p>
            <a:pPr marL="285750" indent="-285750">
              <a:buFont typeface="Arial" panose="020B0604020202020204" pitchFamily="34" charset="0"/>
              <a:buChar char="•"/>
            </a:pPr>
            <a:r>
              <a:rPr lang="en-US" sz="1600" b="1" dirty="0"/>
              <a:t>Column C</a:t>
            </a:r>
            <a:r>
              <a:rPr lang="en-US" sz="1600" dirty="0"/>
              <a:t>: Enter your employer’s ID number from box b on your W2</a:t>
            </a:r>
          </a:p>
          <a:p>
            <a:pPr marL="285750" indent="-285750">
              <a:buFont typeface="Arial" panose="020B0604020202020204" pitchFamily="34" charset="0"/>
              <a:buChar char="•"/>
            </a:pPr>
            <a:r>
              <a:rPr lang="en-US" sz="1600" b="1" dirty="0"/>
              <a:t>Column E</a:t>
            </a:r>
            <a:r>
              <a:rPr lang="en-US" sz="1600" dirty="0"/>
              <a:t>: Enter Local Tax withheld from box 19 on your W2</a:t>
            </a:r>
          </a:p>
          <a:p>
            <a:pPr marL="285750" indent="-285750">
              <a:buFont typeface="Arial" panose="020B0604020202020204" pitchFamily="34" charset="0"/>
              <a:buChar char="•"/>
            </a:pPr>
            <a:r>
              <a:rPr lang="en-US" sz="1600" b="1" dirty="0"/>
              <a:t>Column F</a:t>
            </a:r>
            <a:r>
              <a:rPr lang="en-US" sz="1600" dirty="0"/>
              <a:t>: Enter the Locality Name from box 20 on your W2</a:t>
            </a:r>
          </a:p>
        </p:txBody>
      </p:sp>
      <p:sp>
        <p:nvSpPr>
          <p:cNvPr id="6" name="Title 1">
            <a:extLst>
              <a:ext uri="{FF2B5EF4-FFF2-40B4-BE49-F238E27FC236}">
                <a16:creationId xmlns:a16="http://schemas.microsoft.com/office/drawing/2014/main" id="{5B378F5F-EA41-4F31-950D-C25E45E1DC96}"/>
              </a:ext>
            </a:extLst>
          </p:cNvPr>
          <p:cNvSpPr>
            <a:spLocks noGrp="1"/>
          </p:cNvSpPr>
          <p:nvPr>
            <p:ph type="title"/>
          </p:nvPr>
        </p:nvSpPr>
        <p:spPr>
          <a:xfrm>
            <a:off x="838200" y="365125"/>
            <a:ext cx="10515600" cy="661817"/>
          </a:xfrm>
        </p:spPr>
        <p:txBody>
          <a:bodyPr>
            <a:normAutofit fontScale="90000"/>
          </a:bodyPr>
          <a:lstStyle/>
          <a:p>
            <a:pPr algn="ctr"/>
            <a:r>
              <a:rPr lang="en-US" dirty="0"/>
              <a:t>Page Two Continued – Excluded Wages</a:t>
            </a:r>
          </a:p>
        </p:txBody>
      </p:sp>
      <p:sp>
        <p:nvSpPr>
          <p:cNvPr id="7" name="TextBox 6">
            <a:extLst>
              <a:ext uri="{FF2B5EF4-FFF2-40B4-BE49-F238E27FC236}">
                <a16:creationId xmlns:a16="http://schemas.microsoft.com/office/drawing/2014/main" id="{E5E59E98-2A42-4233-AEA4-8ED9740DB975}"/>
              </a:ext>
            </a:extLst>
          </p:cNvPr>
          <p:cNvSpPr txBox="1"/>
          <p:nvPr/>
        </p:nvSpPr>
        <p:spPr>
          <a:xfrm>
            <a:off x="460680" y="1026942"/>
            <a:ext cx="11174729" cy="646331"/>
          </a:xfrm>
          <a:prstGeom prst="rect">
            <a:avLst/>
          </a:prstGeom>
          <a:noFill/>
        </p:spPr>
        <p:txBody>
          <a:bodyPr wrap="square" rtlCol="0">
            <a:spAutoFit/>
          </a:bodyPr>
          <a:lstStyle/>
          <a:p>
            <a:pPr marL="285750" indent="-285750">
              <a:buFont typeface="Arial" panose="020B0604020202020204" pitchFamily="34" charset="0"/>
              <a:buChar char="•"/>
            </a:pPr>
            <a:r>
              <a:rPr lang="en-US" dirty="0"/>
              <a:t>In the next section, you will need to list wages that are </a:t>
            </a:r>
            <a:r>
              <a:rPr lang="en-US" u="sng" dirty="0"/>
              <a:t>not</a:t>
            </a:r>
            <a:r>
              <a:rPr lang="en-US" dirty="0"/>
              <a:t> taxable in East Lansing, if any. This could include income earned outside of the United States or income earned in another city other than East Lansing.</a:t>
            </a:r>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838200" y="1825625"/>
            <a:ext cx="10747844" cy="3254375"/>
          </a:xfrm>
          <a:prstGeom prst="rect">
            <a:avLst/>
          </a:prstGeom>
        </p:spPr>
      </p:pic>
    </p:spTree>
    <p:extLst>
      <p:ext uri="{BB962C8B-B14F-4D97-AF65-F5344CB8AC3E}">
        <p14:creationId xmlns:p14="http://schemas.microsoft.com/office/powerpoint/2010/main" val="445781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B93C5-4AE1-4A35-80A2-18816845185C}"/>
              </a:ext>
            </a:extLst>
          </p:cNvPr>
          <p:cNvSpPr>
            <a:spLocks noGrp="1"/>
          </p:cNvSpPr>
          <p:nvPr>
            <p:ph type="title"/>
          </p:nvPr>
        </p:nvSpPr>
        <p:spPr/>
        <p:txBody>
          <a:bodyPr/>
          <a:lstStyle/>
          <a:p>
            <a:r>
              <a:rPr lang="en-US" dirty="0"/>
              <a:t>Page Two Continued – Deduction Schedule</a:t>
            </a:r>
          </a:p>
        </p:txBody>
      </p:sp>
      <p:sp>
        <p:nvSpPr>
          <p:cNvPr id="3" name="Content Placeholder 2">
            <a:extLst>
              <a:ext uri="{FF2B5EF4-FFF2-40B4-BE49-F238E27FC236}">
                <a16:creationId xmlns:a16="http://schemas.microsoft.com/office/drawing/2014/main" id="{0F0519E2-F2A7-44E9-A99E-F2480E62804C}"/>
              </a:ext>
            </a:extLst>
          </p:cNvPr>
          <p:cNvSpPr>
            <a:spLocks noGrp="1"/>
          </p:cNvSpPr>
          <p:nvPr>
            <p:ph idx="1"/>
          </p:nvPr>
        </p:nvSpPr>
        <p:spPr>
          <a:xfrm>
            <a:off x="838200" y="1488000"/>
            <a:ext cx="10515600" cy="706559"/>
          </a:xfrm>
        </p:spPr>
        <p:txBody>
          <a:bodyPr>
            <a:normAutofit/>
          </a:bodyPr>
          <a:lstStyle/>
          <a:p>
            <a:r>
              <a:rPr lang="en-US" sz="2000" dirty="0"/>
              <a:t>This section will not apply to most people, but read the line descriptions carefully to see if they apply to you. </a:t>
            </a:r>
          </a:p>
        </p:txBody>
      </p:sp>
      <p:sp>
        <p:nvSpPr>
          <p:cNvPr id="5" name="TextBox 4">
            <a:extLst>
              <a:ext uri="{FF2B5EF4-FFF2-40B4-BE49-F238E27FC236}">
                <a16:creationId xmlns:a16="http://schemas.microsoft.com/office/drawing/2014/main" id="{8B21A3BD-859A-41E6-A9CB-7F9D53B7CA90}"/>
              </a:ext>
            </a:extLst>
          </p:cNvPr>
          <p:cNvSpPr txBox="1"/>
          <p:nvPr/>
        </p:nvSpPr>
        <p:spPr>
          <a:xfrm>
            <a:off x="205529" y="4352958"/>
            <a:ext cx="11780942"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Line 1: If you received a deduction from and IRA account, report it here and attach a copy of your Schedule 1 and evidence of the payment</a:t>
            </a:r>
          </a:p>
          <a:p>
            <a:pPr marL="285750" indent="-285750">
              <a:buFont typeface="Arial" panose="020B0604020202020204" pitchFamily="34" charset="0"/>
              <a:buChar char="•"/>
            </a:pPr>
            <a:r>
              <a:rPr lang="en-US" sz="1600" dirty="0"/>
              <a:t>Line 2: If you received self-employment SEP, SIMPLE and qualified plans, enter here and attach Schedule 1</a:t>
            </a:r>
          </a:p>
          <a:p>
            <a:pPr marL="285750" indent="-285750">
              <a:buFont typeface="Arial" panose="020B0604020202020204" pitchFamily="34" charset="0"/>
              <a:buChar char="•"/>
            </a:pPr>
            <a:r>
              <a:rPr lang="en-US" sz="1600" dirty="0"/>
              <a:t>Line 3: If you have employee business expenses, enter the amount here and attach an EL-2106 and detailed list of those expenses</a:t>
            </a:r>
          </a:p>
          <a:p>
            <a:pPr marL="285750" indent="-285750">
              <a:buFont typeface="Arial" panose="020B0604020202020204" pitchFamily="34" charset="0"/>
              <a:buChar char="•"/>
            </a:pPr>
            <a:r>
              <a:rPr lang="en-US" sz="1600" dirty="0"/>
              <a:t>Line 4: This should not apply to you; it is for Active Military members who are ordered to move</a:t>
            </a:r>
          </a:p>
          <a:p>
            <a:pPr marL="285750" indent="-285750">
              <a:buFont typeface="Arial" panose="020B0604020202020204" pitchFamily="34" charset="0"/>
              <a:buChar char="•"/>
            </a:pPr>
            <a:r>
              <a:rPr lang="en-US" sz="1600" dirty="0"/>
              <a:t>Line 5: If you have paid alimony, enter the amount here (NOTE: Do not include child support payments!)</a:t>
            </a:r>
          </a:p>
          <a:p>
            <a:pPr marL="285750" indent="-285750">
              <a:buFont typeface="Arial" panose="020B0604020202020204" pitchFamily="34" charset="0"/>
              <a:buChar char="•"/>
            </a:pPr>
            <a:r>
              <a:rPr lang="en-US" sz="1600" dirty="0"/>
              <a:t>Line 6: If you are in a residential area that is being phased out, you may enter a Renaissance Zone Deduction. Check with City of East Lansing if you think this could apply to your residential area. </a:t>
            </a:r>
          </a:p>
          <a:p>
            <a:pPr marL="285750" indent="-285750">
              <a:buFont typeface="Arial" panose="020B0604020202020204" pitchFamily="34" charset="0"/>
              <a:buChar char="•"/>
            </a:pPr>
            <a:r>
              <a:rPr lang="en-US" sz="1600" dirty="0"/>
              <a:t>Line 7: Total the deductions by adding lines 1 through line 3. Enter the total here. </a:t>
            </a:r>
          </a:p>
        </p:txBody>
      </p:sp>
      <p:pic>
        <p:nvPicPr>
          <p:cNvPr id="4" name="Picture 3"/>
          <p:cNvPicPr>
            <a:picLocks noChangeAspect="1"/>
          </p:cNvPicPr>
          <p:nvPr/>
        </p:nvPicPr>
        <p:blipFill>
          <a:blip r:embed="rId2"/>
          <a:stretch>
            <a:fillRect/>
          </a:stretch>
        </p:blipFill>
        <p:spPr>
          <a:xfrm>
            <a:off x="1237796" y="2194559"/>
            <a:ext cx="10105207" cy="1767841"/>
          </a:xfrm>
          <a:prstGeom prst="rect">
            <a:avLst/>
          </a:prstGeom>
        </p:spPr>
      </p:pic>
    </p:spTree>
    <p:extLst>
      <p:ext uri="{BB962C8B-B14F-4D97-AF65-F5344CB8AC3E}">
        <p14:creationId xmlns:p14="http://schemas.microsoft.com/office/powerpoint/2010/main" val="360622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6B0AC-2459-4E76-985E-E5E46FA97FFD}"/>
              </a:ext>
            </a:extLst>
          </p:cNvPr>
          <p:cNvSpPr>
            <a:spLocks noGrp="1"/>
          </p:cNvSpPr>
          <p:nvPr>
            <p:ph type="title"/>
          </p:nvPr>
        </p:nvSpPr>
        <p:spPr/>
        <p:txBody>
          <a:bodyPr/>
          <a:lstStyle/>
          <a:p>
            <a:pPr algn="ctr"/>
            <a:r>
              <a:rPr lang="en-US" dirty="0"/>
              <a:t>Page Two Continued - Address Schedule</a:t>
            </a:r>
          </a:p>
        </p:txBody>
      </p:sp>
      <p:sp>
        <p:nvSpPr>
          <p:cNvPr id="5" name="TextBox 4">
            <a:extLst>
              <a:ext uri="{FF2B5EF4-FFF2-40B4-BE49-F238E27FC236}">
                <a16:creationId xmlns:a16="http://schemas.microsoft.com/office/drawing/2014/main" id="{D7106B60-62F7-49BA-918E-AC3AFA577BBF}"/>
              </a:ext>
            </a:extLst>
          </p:cNvPr>
          <p:cNvSpPr txBox="1"/>
          <p:nvPr/>
        </p:nvSpPr>
        <p:spPr>
          <a:xfrm>
            <a:off x="838196" y="4778553"/>
            <a:ext cx="10823713" cy="923330"/>
          </a:xfrm>
          <a:prstGeom prst="rect">
            <a:avLst/>
          </a:prstGeom>
          <a:noFill/>
        </p:spPr>
        <p:txBody>
          <a:bodyPr wrap="square" rtlCol="0">
            <a:spAutoFit/>
          </a:bodyPr>
          <a:lstStyle/>
          <a:p>
            <a:pPr marL="285750" indent="-285750">
              <a:buFont typeface="Arial" panose="020B0604020202020204" pitchFamily="34" charset="0"/>
              <a:buChar char="•"/>
            </a:pPr>
            <a:r>
              <a:rPr lang="en-US" dirty="0"/>
              <a:t>Enter “T” in the first column for each address you are entering.</a:t>
            </a:r>
          </a:p>
          <a:p>
            <a:pPr marL="285750" indent="-285750">
              <a:buFont typeface="Arial" panose="020B0604020202020204" pitchFamily="34" charset="0"/>
              <a:buChar char="•"/>
            </a:pPr>
            <a:r>
              <a:rPr lang="en-US" dirty="0"/>
              <a:t>Enter your local address (with street number, street name, city, and zip code) in the second column.</a:t>
            </a:r>
          </a:p>
          <a:p>
            <a:pPr marL="285750" indent="-285750">
              <a:buFont typeface="Arial" panose="020B0604020202020204" pitchFamily="34" charset="0"/>
              <a:buChar char="•"/>
            </a:pPr>
            <a:r>
              <a:rPr lang="en-US" dirty="0"/>
              <a:t>Enter the date range you lived in each address during 2023.</a:t>
            </a:r>
          </a:p>
        </p:txBody>
      </p:sp>
      <p:sp>
        <p:nvSpPr>
          <p:cNvPr id="6" name="TextBox 5">
            <a:extLst>
              <a:ext uri="{FF2B5EF4-FFF2-40B4-BE49-F238E27FC236}">
                <a16:creationId xmlns:a16="http://schemas.microsoft.com/office/drawing/2014/main" id="{9FA40614-2405-46B2-BD41-8FA414353C7B}"/>
              </a:ext>
            </a:extLst>
          </p:cNvPr>
          <p:cNvSpPr txBox="1"/>
          <p:nvPr/>
        </p:nvSpPr>
        <p:spPr>
          <a:xfrm>
            <a:off x="685798" y="1763385"/>
            <a:ext cx="10018643" cy="369332"/>
          </a:xfrm>
          <a:prstGeom prst="rect">
            <a:avLst/>
          </a:prstGeom>
          <a:noFill/>
        </p:spPr>
        <p:txBody>
          <a:bodyPr wrap="square" rtlCol="0">
            <a:spAutoFit/>
          </a:bodyPr>
          <a:lstStyle/>
          <a:p>
            <a:r>
              <a:rPr lang="en-US" dirty="0"/>
              <a:t>You are going to need to list every address you lived at during 2022 ONLY. </a:t>
            </a:r>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816587" y="2267654"/>
            <a:ext cx="10558826" cy="1815169"/>
          </a:xfrm>
          <a:prstGeom prst="rect">
            <a:avLst/>
          </a:prstGeom>
        </p:spPr>
      </p:pic>
    </p:spTree>
    <p:extLst>
      <p:ext uri="{BB962C8B-B14F-4D97-AF65-F5344CB8AC3E}">
        <p14:creationId xmlns:p14="http://schemas.microsoft.com/office/powerpoint/2010/main" val="414474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C4A8-23AA-400E-B773-2DB31B4B01C0}"/>
              </a:ext>
            </a:extLst>
          </p:cNvPr>
          <p:cNvSpPr>
            <a:spLocks noGrp="1"/>
          </p:cNvSpPr>
          <p:nvPr>
            <p:ph type="title"/>
          </p:nvPr>
        </p:nvSpPr>
        <p:spPr/>
        <p:txBody>
          <a:bodyPr/>
          <a:lstStyle/>
          <a:p>
            <a:r>
              <a:rPr lang="en-US" dirty="0"/>
              <a:t>Page Two Continued – Third Party Designee	</a:t>
            </a:r>
          </a:p>
        </p:txBody>
      </p:sp>
      <p:sp>
        <p:nvSpPr>
          <p:cNvPr id="3" name="Content Placeholder 2">
            <a:extLst>
              <a:ext uri="{FF2B5EF4-FFF2-40B4-BE49-F238E27FC236}">
                <a16:creationId xmlns:a16="http://schemas.microsoft.com/office/drawing/2014/main" id="{B4F64837-D5A3-472A-AD12-DF434792DD84}"/>
              </a:ext>
            </a:extLst>
          </p:cNvPr>
          <p:cNvSpPr>
            <a:spLocks noGrp="1"/>
          </p:cNvSpPr>
          <p:nvPr>
            <p:ph idx="1"/>
          </p:nvPr>
        </p:nvSpPr>
        <p:spPr>
          <a:xfrm>
            <a:off x="838200" y="3632377"/>
            <a:ext cx="10515600" cy="2559119"/>
          </a:xfrm>
        </p:spPr>
        <p:txBody>
          <a:bodyPr>
            <a:normAutofit/>
          </a:bodyPr>
          <a:lstStyle/>
          <a:p>
            <a:r>
              <a:rPr lang="en-US" sz="1800" dirty="0"/>
              <a:t>If you would like someone to be able to speak to the City of East Lansing Income Tax Office on your behalf, place an “X” in the first box and fill in the requested information. If not, simply put an “X” in the second box and move on to the last section.</a:t>
            </a:r>
          </a:p>
        </p:txBody>
      </p:sp>
      <p:pic>
        <p:nvPicPr>
          <p:cNvPr id="5" name="Picture 4"/>
          <p:cNvPicPr>
            <a:picLocks noChangeAspect="1"/>
          </p:cNvPicPr>
          <p:nvPr/>
        </p:nvPicPr>
        <p:blipFill>
          <a:blip r:embed="rId2"/>
          <a:stretch>
            <a:fillRect/>
          </a:stretch>
        </p:blipFill>
        <p:spPr>
          <a:xfrm>
            <a:off x="1001259" y="1690688"/>
            <a:ext cx="10600110" cy="1008969"/>
          </a:xfrm>
          <a:prstGeom prst="rect">
            <a:avLst/>
          </a:prstGeom>
        </p:spPr>
      </p:pic>
    </p:spTree>
    <p:extLst>
      <p:ext uri="{BB962C8B-B14F-4D97-AF65-F5344CB8AC3E}">
        <p14:creationId xmlns:p14="http://schemas.microsoft.com/office/powerpoint/2010/main" val="266512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84BF-60CC-43F3-86FB-24C6979AC58A}"/>
              </a:ext>
            </a:extLst>
          </p:cNvPr>
          <p:cNvSpPr>
            <a:spLocks noGrp="1"/>
          </p:cNvSpPr>
          <p:nvPr>
            <p:ph type="title"/>
          </p:nvPr>
        </p:nvSpPr>
        <p:spPr>
          <a:xfrm>
            <a:off x="838200" y="-24697"/>
            <a:ext cx="10515600" cy="1325563"/>
          </a:xfrm>
        </p:spPr>
        <p:txBody>
          <a:bodyPr/>
          <a:lstStyle/>
          <a:p>
            <a:pPr algn="ctr"/>
            <a:r>
              <a:rPr lang="en-US" dirty="0"/>
              <a:t>City of East Lansing Map</a:t>
            </a:r>
          </a:p>
        </p:txBody>
      </p:sp>
      <p:sp>
        <p:nvSpPr>
          <p:cNvPr id="3" name="TextBox 2">
            <a:extLst>
              <a:ext uri="{FF2B5EF4-FFF2-40B4-BE49-F238E27FC236}">
                <a16:creationId xmlns:a16="http://schemas.microsoft.com/office/drawing/2014/main" id="{11CCEBB4-DCE9-1442-859E-EFFEEB2B98DD}"/>
              </a:ext>
            </a:extLst>
          </p:cNvPr>
          <p:cNvSpPr txBox="1"/>
          <p:nvPr/>
        </p:nvSpPr>
        <p:spPr>
          <a:xfrm>
            <a:off x="8026400" y="1571625"/>
            <a:ext cx="3641725" cy="2800767"/>
          </a:xfrm>
          <a:prstGeom prst="rect">
            <a:avLst/>
          </a:prstGeom>
          <a:noFill/>
        </p:spPr>
        <p:txBody>
          <a:bodyPr wrap="square" rtlCol="0">
            <a:spAutoFit/>
          </a:bodyPr>
          <a:lstStyle/>
          <a:p>
            <a:r>
              <a:rPr lang="en-US" sz="1600" dirty="0"/>
              <a:t>The following individuals are required to file an individual return for the City of East Lansing:</a:t>
            </a:r>
          </a:p>
          <a:p>
            <a:pPr marL="285750" indent="-285750">
              <a:buFont typeface="Arial" panose="020B0604020202020204" pitchFamily="34" charset="0"/>
              <a:buChar char="•"/>
            </a:pPr>
            <a:r>
              <a:rPr lang="en-US" sz="1600" dirty="0"/>
              <a:t>If you lived in the City during any part of the tax year and had taxable income (see map)</a:t>
            </a:r>
          </a:p>
          <a:p>
            <a:pPr marL="285750" indent="-285750">
              <a:buFont typeface="Arial" panose="020B0604020202020204" pitchFamily="34" charset="0"/>
              <a:buChar char="•"/>
            </a:pPr>
            <a:r>
              <a:rPr lang="en-US" sz="1600" dirty="0"/>
              <a:t>If you did not live in the City, but earned more than $600 of taxable income from within City limits.</a:t>
            </a:r>
          </a:p>
          <a:p>
            <a:endParaRPr lang="en-US" sz="1600" dirty="0"/>
          </a:p>
          <a:p>
            <a:r>
              <a:rPr lang="en-US" sz="1600" dirty="0"/>
              <a:t>If you are not sure, check with the city.</a:t>
            </a:r>
          </a:p>
        </p:txBody>
      </p:sp>
      <p:pic>
        <p:nvPicPr>
          <p:cNvPr id="4" name="Picture 3"/>
          <p:cNvPicPr>
            <a:picLocks noChangeAspect="1"/>
          </p:cNvPicPr>
          <p:nvPr/>
        </p:nvPicPr>
        <p:blipFill>
          <a:blip r:embed="rId2"/>
          <a:stretch>
            <a:fillRect/>
          </a:stretch>
        </p:blipFill>
        <p:spPr>
          <a:xfrm>
            <a:off x="1729241" y="954822"/>
            <a:ext cx="5795184" cy="5357812"/>
          </a:xfrm>
          <a:prstGeom prst="rect">
            <a:avLst/>
          </a:prstGeom>
        </p:spPr>
      </p:pic>
    </p:spTree>
    <p:extLst>
      <p:ext uri="{BB962C8B-B14F-4D97-AF65-F5344CB8AC3E}">
        <p14:creationId xmlns:p14="http://schemas.microsoft.com/office/powerpoint/2010/main" val="326499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2F02-4581-4B5B-98DB-EA3047F61FC9}"/>
              </a:ext>
            </a:extLst>
          </p:cNvPr>
          <p:cNvSpPr>
            <a:spLocks noGrp="1"/>
          </p:cNvSpPr>
          <p:nvPr>
            <p:ph type="title"/>
          </p:nvPr>
        </p:nvSpPr>
        <p:spPr/>
        <p:txBody>
          <a:bodyPr/>
          <a:lstStyle/>
          <a:p>
            <a:pPr algn="ctr"/>
            <a:r>
              <a:rPr lang="en-US" dirty="0"/>
              <a:t>Completing your Return</a:t>
            </a:r>
          </a:p>
        </p:txBody>
      </p:sp>
      <p:sp>
        <p:nvSpPr>
          <p:cNvPr id="5" name="TextBox 4">
            <a:extLst>
              <a:ext uri="{FF2B5EF4-FFF2-40B4-BE49-F238E27FC236}">
                <a16:creationId xmlns:a16="http://schemas.microsoft.com/office/drawing/2014/main" id="{B1B301C6-E5EF-41A4-8517-13775373697E}"/>
              </a:ext>
            </a:extLst>
          </p:cNvPr>
          <p:cNvSpPr txBox="1"/>
          <p:nvPr/>
        </p:nvSpPr>
        <p:spPr>
          <a:xfrm>
            <a:off x="515814" y="1869155"/>
            <a:ext cx="11270256" cy="923330"/>
          </a:xfrm>
          <a:prstGeom prst="rect">
            <a:avLst/>
          </a:prstGeom>
          <a:noFill/>
        </p:spPr>
        <p:txBody>
          <a:bodyPr wrap="square" rtlCol="0">
            <a:spAutoFit/>
          </a:bodyPr>
          <a:lstStyle/>
          <a:p>
            <a:pPr marL="285750" indent="-285750">
              <a:buFont typeface="Arial" panose="020B0604020202020204" pitchFamily="34" charset="0"/>
              <a:buChar char="•"/>
            </a:pPr>
            <a:r>
              <a:rPr lang="en-US" dirty="0"/>
              <a:t>You will need to print, sign, and date your tax return. </a:t>
            </a:r>
          </a:p>
          <a:p>
            <a:pPr marL="285750" indent="-285750">
              <a:buFont typeface="Arial" panose="020B0604020202020204" pitchFamily="34" charset="0"/>
              <a:buChar char="•"/>
            </a:pPr>
            <a:r>
              <a:rPr lang="en-US" dirty="0"/>
              <a:t>BE SURE TO MAIL YOUR RETURN by </a:t>
            </a:r>
            <a:r>
              <a:rPr lang="en-US" b="1" dirty="0"/>
              <a:t>April 30</a:t>
            </a:r>
            <a:r>
              <a:rPr lang="en-US" b="1"/>
              <a:t>, 2024</a:t>
            </a:r>
            <a:endParaRPr lang="en-US" b="1" dirty="0"/>
          </a:p>
          <a:p>
            <a:pPr marL="285750" indent="-285750">
              <a:buFont typeface="Arial" panose="020B0604020202020204" pitchFamily="34" charset="0"/>
              <a:buChar char="•"/>
            </a:pPr>
            <a:r>
              <a:rPr lang="en-US" dirty="0"/>
              <a:t>If you owe a tax, and did not select direct debit, then you will need to send a check with your tax return.</a:t>
            </a:r>
          </a:p>
        </p:txBody>
      </p:sp>
      <p:sp>
        <p:nvSpPr>
          <p:cNvPr id="3" name="TextBox 2">
            <a:extLst>
              <a:ext uri="{FF2B5EF4-FFF2-40B4-BE49-F238E27FC236}">
                <a16:creationId xmlns:a16="http://schemas.microsoft.com/office/drawing/2014/main" id="{81C88A91-58EF-6540-9028-C45FFC8C8AA9}"/>
              </a:ext>
            </a:extLst>
          </p:cNvPr>
          <p:cNvSpPr txBox="1"/>
          <p:nvPr/>
        </p:nvSpPr>
        <p:spPr>
          <a:xfrm>
            <a:off x="515814" y="5059017"/>
            <a:ext cx="10526560" cy="1754326"/>
          </a:xfrm>
          <a:prstGeom prst="rect">
            <a:avLst/>
          </a:prstGeom>
          <a:noFill/>
        </p:spPr>
        <p:txBody>
          <a:bodyPr wrap="square" rtlCol="0">
            <a:spAutoFit/>
          </a:bodyPr>
          <a:lstStyle/>
          <a:p>
            <a:r>
              <a:rPr lang="en-US" b="1" dirty="0"/>
              <a:t>Before you mail your return to the City, be sure to make a copy of it for your records.  </a:t>
            </a:r>
          </a:p>
          <a:p>
            <a:r>
              <a:rPr lang="en-US" b="1" dirty="0"/>
              <a:t>Also, staple to your return, copies of:</a:t>
            </a:r>
          </a:p>
          <a:p>
            <a:pPr marL="285750" indent="-285750">
              <a:buFont typeface="Arial" panose="020B0604020202020204" pitchFamily="34" charset="0"/>
              <a:buChar char="•"/>
            </a:pPr>
            <a:r>
              <a:rPr lang="en-US" b="1" dirty="0"/>
              <a:t> W-2, 1042-S forms</a:t>
            </a:r>
          </a:p>
          <a:p>
            <a:pPr marL="285750" indent="-285750">
              <a:buFont typeface="Arial" panose="020B0604020202020204" pitchFamily="34" charset="0"/>
              <a:buChar char="•"/>
            </a:pPr>
            <a:r>
              <a:rPr lang="en-US" b="1" dirty="0"/>
              <a:t>First page of your 1040NR</a:t>
            </a:r>
          </a:p>
          <a:p>
            <a:endParaRPr lang="en-US" b="1" dirty="0"/>
          </a:p>
          <a:p>
            <a:r>
              <a:rPr lang="en-US" b="1" dirty="0"/>
              <a:t>Mailing addresses can be found at </a:t>
            </a:r>
            <a:r>
              <a:rPr lang="en-US" b="1" dirty="0" err="1"/>
              <a:t>taxclinic.law.msu.edu</a:t>
            </a:r>
            <a:r>
              <a:rPr lang="en-US" b="1" dirty="0"/>
              <a:t>.</a:t>
            </a:r>
          </a:p>
        </p:txBody>
      </p:sp>
      <p:sp>
        <p:nvSpPr>
          <p:cNvPr id="6" name="Content Placeholder 5"/>
          <p:cNvSpPr>
            <a:spLocks noGrp="1"/>
          </p:cNvSpPr>
          <p:nvPr>
            <p:ph idx="1"/>
          </p:nvPr>
        </p:nvSpPr>
        <p:spPr/>
        <p:txBody>
          <a:bodyPr/>
          <a:lstStyle/>
          <a:p>
            <a:pPr marL="0" indent="0">
              <a:buNone/>
            </a:pPr>
            <a:endParaRPr lang="en-US" dirty="0"/>
          </a:p>
          <a:p>
            <a:pPr marL="0" indent="0">
              <a:buNone/>
            </a:pPr>
            <a:endParaRPr lang="en-US" dirty="0"/>
          </a:p>
        </p:txBody>
      </p:sp>
      <p:pic>
        <p:nvPicPr>
          <p:cNvPr id="7" name="Picture 6"/>
          <p:cNvPicPr>
            <a:picLocks noChangeAspect="1"/>
          </p:cNvPicPr>
          <p:nvPr/>
        </p:nvPicPr>
        <p:blipFill>
          <a:blip r:embed="rId2"/>
          <a:stretch>
            <a:fillRect/>
          </a:stretch>
        </p:blipFill>
        <p:spPr>
          <a:xfrm>
            <a:off x="694058" y="3045804"/>
            <a:ext cx="10803883" cy="1438919"/>
          </a:xfrm>
          <a:prstGeom prst="rect">
            <a:avLst/>
          </a:prstGeom>
        </p:spPr>
      </p:pic>
    </p:spTree>
    <p:extLst>
      <p:ext uri="{BB962C8B-B14F-4D97-AF65-F5344CB8AC3E}">
        <p14:creationId xmlns:p14="http://schemas.microsoft.com/office/powerpoint/2010/main" val="48554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E2F7-C765-FD45-B885-D0E0C8727BAF}"/>
              </a:ext>
            </a:extLst>
          </p:cNvPr>
          <p:cNvSpPr>
            <a:spLocks noGrp="1"/>
          </p:cNvSpPr>
          <p:nvPr>
            <p:ph type="title"/>
          </p:nvPr>
        </p:nvSpPr>
        <p:spPr/>
        <p:txBody>
          <a:bodyPr/>
          <a:lstStyle/>
          <a:p>
            <a:r>
              <a:rPr lang="en-US" dirty="0"/>
              <a:t>Physically Present in East Lansing	</a:t>
            </a:r>
          </a:p>
        </p:txBody>
      </p:sp>
      <p:sp>
        <p:nvSpPr>
          <p:cNvPr id="3" name="Content Placeholder 2">
            <a:extLst>
              <a:ext uri="{FF2B5EF4-FFF2-40B4-BE49-F238E27FC236}">
                <a16:creationId xmlns:a16="http://schemas.microsoft.com/office/drawing/2014/main" id="{5ADE9378-5525-F54C-A0CF-B4BFB5040B64}"/>
              </a:ext>
            </a:extLst>
          </p:cNvPr>
          <p:cNvSpPr>
            <a:spLocks noGrp="1"/>
          </p:cNvSpPr>
          <p:nvPr>
            <p:ph idx="1"/>
          </p:nvPr>
        </p:nvSpPr>
        <p:spPr/>
        <p:txBody>
          <a:bodyPr>
            <a:normAutofit fontScale="92500" lnSpcReduction="10000"/>
          </a:bodyPr>
          <a:lstStyle/>
          <a:p>
            <a:r>
              <a:rPr lang="en-US"/>
              <a:t>Some people </a:t>
            </a:r>
            <a:r>
              <a:rPr lang="en-US" dirty="0"/>
              <a:t>worked remotely in 2023. The City of East Lansing only taxes income that was earned while physically present within the city boundaries. </a:t>
            </a:r>
          </a:p>
          <a:p>
            <a:endParaRPr lang="en-US" dirty="0"/>
          </a:p>
          <a:p>
            <a:r>
              <a:rPr lang="en-US" dirty="0"/>
              <a:t>If you worked remotely in 2023, you may need to calculate how much of your income was earned while physically present in the city verse how much was earned while you worked remotely outside of the city boundaries.</a:t>
            </a:r>
          </a:p>
          <a:p>
            <a:endParaRPr lang="en-US" dirty="0"/>
          </a:p>
          <a:p>
            <a:r>
              <a:rPr lang="en-US" dirty="0"/>
              <a:t>For more information, please see the city’s website - </a:t>
            </a:r>
            <a:r>
              <a:rPr lang="en-US" dirty="0">
                <a:hlinkClick r:id="rId2"/>
              </a:rPr>
              <a:t>https://www.cityofeastlansing.com/1812/Income-Tax</a:t>
            </a:r>
            <a:endParaRPr lang="en-US" dirty="0"/>
          </a:p>
          <a:p>
            <a:pPr marL="0" indent="0">
              <a:buNone/>
            </a:pPr>
            <a:endParaRPr lang="en-US" dirty="0"/>
          </a:p>
        </p:txBody>
      </p:sp>
    </p:spTree>
    <p:extLst>
      <p:ext uri="{BB962C8B-B14F-4D97-AF65-F5344CB8AC3E}">
        <p14:creationId xmlns:p14="http://schemas.microsoft.com/office/powerpoint/2010/main" val="29703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6582-992D-437A-8BDC-FA2E207CE4A4}"/>
              </a:ext>
            </a:extLst>
          </p:cNvPr>
          <p:cNvSpPr>
            <a:spLocks noGrp="1"/>
          </p:cNvSpPr>
          <p:nvPr>
            <p:ph type="title"/>
          </p:nvPr>
        </p:nvSpPr>
        <p:spPr>
          <a:xfrm>
            <a:off x="838200" y="280643"/>
            <a:ext cx="10515600" cy="1325563"/>
          </a:xfrm>
        </p:spPr>
        <p:txBody>
          <a:bodyPr/>
          <a:lstStyle/>
          <a:p>
            <a:pPr algn="ctr"/>
            <a:r>
              <a:rPr lang="en-US" dirty="0"/>
              <a:t>Documents Needed</a:t>
            </a:r>
          </a:p>
        </p:txBody>
      </p:sp>
      <p:sp>
        <p:nvSpPr>
          <p:cNvPr id="3" name="Content Placeholder 2">
            <a:extLst>
              <a:ext uri="{FF2B5EF4-FFF2-40B4-BE49-F238E27FC236}">
                <a16:creationId xmlns:a16="http://schemas.microsoft.com/office/drawing/2014/main" id="{949849B5-777E-4C9C-A6D2-B9143667165D}"/>
              </a:ext>
            </a:extLst>
          </p:cNvPr>
          <p:cNvSpPr>
            <a:spLocks noGrp="1"/>
          </p:cNvSpPr>
          <p:nvPr>
            <p:ph idx="1"/>
          </p:nvPr>
        </p:nvSpPr>
        <p:spPr>
          <a:xfrm>
            <a:off x="680276" y="1825625"/>
            <a:ext cx="8825673" cy="420553"/>
          </a:xfrm>
        </p:spPr>
        <p:txBody>
          <a:bodyPr>
            <a:normAutofit fontScale="47500" lnSpcReduction="20000"/>
          </a:bodyPr>
          <a:lstStyle/>
          <a:p>
            <a:pPr marL="0" indent="0">
              <a:buNone/>
            </a:pPr>
            <a:r>
              <a:rPr lang="en-US" sz="2900" dirty="0"/>
              <a:t>You will need your 1040NR, and all tax documents (for example: W2 and 1042-S) just as you used for your 1040NR.</a:t>
            </a:r>
            <a:r>
              <a:rPr lang="en-US" dirty="0"/>
              <a:t>				</a:t>
            </a:r>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502994" y="2615220"/>
            <a:ext cx="5226040" cy="3536758"/>
          </a:xfrm>
          <a:prstGeom prst="rect">
            <a:avLst/>
          </a:prstGeom>
        </p:spPr>
      </p:pic>
      <p:pic>
        <p:nvPicPr>
          <p:cNvPr id="7" name="Picture 6"/>
          <p:cNvPicPr>
            <a:picLocks noChangeAspect="1"/>
          </p:cNvPicPr>
          <p:nvPr/>
        </p:nvPicPr>
        <p:blipFill>
          <a:blip r:embed="rId3"/>
          <a:stretch>
            <a:fillRect/>
          </a:stretch>
        </p:blipFill>
        <p:spPr>
          <a:xfrm>
            <a:off x="5964513" y="2615220"/>
            <a:ext cx="5930441" cy="3263066"/>
          </a:xfrm>
          <a:prstGeom prst="rect">
            <a:avLst/>
          </a:prstGeom>
        </p:spPr>
      </p:pic>
    </p:spTree>
    <p:extLst>
      <p:ext uri="{BB962C8B-B14F-4D97-AF65-F5344CB8AC3E}">
        <p14:creationId xmlns:p14="http://schemas.microsoft.com/office/powerpoint/2010/main" val="33061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B4CCC-D868-487C-9AB7-2D6B4CDD85EF}"/>
              </a:ext>
            </a:extLst>
          </p:cNvPr>
          <p:cNvSpPr>
            <a:spLocks noGrp="1"/>
          </p:cNvSpPr>
          <p:nvPr>
            <p:ph type="title"/>
          </p:nvPr>
        </p:nvSpPr>
        <p:spPr/>
        <p:txBody>
          <a:bodyPr anchor="t"/>
          <a:lstStyle/>
          <a:p>
            <a:pPr algn="ctr"/>
            <a:r>
              <a:rPr lang="en-US" dirty="0"/>
              <a:t>Enter Your Personal Information</a:t>
            </a:r>
          </a:p>
        </p:txBody>
      </p:sp>
      <p:sp>
        <p:nvSpPr>
          <p:cNvPr id="3" name="TextBox 2">
            <a:extLst>
              <a:ext uri="{FF2B5EF4-FFF2-40B4-BE49-F238E27FC236}">
                <a16:creationId xmlns:a16="http://schemas.microsoft.com/office/drawing/2014/main" id="{2F38E255-9FD7-E647-B8B0-F242606820B2}"/>
              </a:ext>
            </a:extLst>
          </p:cNvPr>
          <p:cNvSpPr txBox="1"/>
          <p:nvPr/>
        </p:nvSpPr>
        <p:spPr>
          <a:xfrm>
            <a:off x="972589" y="5162204"/>
            <a:ext cx="9576262" cy="646331"/>
          </a:xfrm>
          <a:prstGeom prst="rect">
            <a:avLst/>
          </a:prstGeom>
          <a:noFill/>
        </p:spPr>
        <p:txBody>
          <a:bodyPr wrap="square" rtlCol="0">
            <a:spAutoFit/>
          </a:bodyPr>
          <a:lstStyle/>
          <a:p>
            <a:r>
              <a:rPr lang="en-US" dirty="0"/>
              <a:t>If </a:t>
            </a:r>
            <a:r>
              <a:rPr lang="en-US"/>
              <a:t>you are </a:t>
            </a:r>
            <a:r>
              <a:rPr lang="en-US" dirty="0"/>
              <a:t>a nonresident for federal tax purposes, then check the “Nonresident” box on this tax form.  This is true regardless of where you lived.</a:t>
            </a:r>
          </a:p>
        </p:txBody>
      </p:sp>
      <p:pic>
        <p:nvPicPr>
          <p:cNvPr id="4" name="Picture 3"/>
          <p:cNvPicPr>
            <a:picLocks noChangeAspect="1"/>
          </p:cNvPicPr>
          <p:nvPr/>
        </p:nvPicPr>
        <p:blipFill>
          <a:blip r:embed="rId2"/>
          <a:stretch>
            <a:fillRect/>
          </a:stretch>
        </p:blipFill>
        <p:spPr>
          <a:xfrm>
            <a:off x="1733550" y="1828800"/>
            <a:ext cx="8724900" cy="3200400"/>
          </a:xfrm>
          <a:prstGeom prst="rect">
            <a:avLst/>
          </a:prstGeom>
        </p:spPr>
      </p:pic>
    </p:spTree>
    <p:extLst>
      <p:ext uri="{BB962C8B-B14F-4D97-AF65-F5344CB8AC3E}">
        <p14:creationId xmlns:p14="http://schemas.microsoft.com/office/powerpoint/2010/main" val="2837789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76E56-64B2-4FB8-B15E-DBDAD07D6009}"/>
              </a:ext>
            </a:extLst>
          </p:cNvPr>
          <p:cNvSpPr>
            <a:spLocks noGrp="1"/>
          </p:cNvSpPr>
          <p:nvPr>
            <p:ph type="title"/>
          </p:nvPr>
        </p:nvSpPr>
        <p:spPr/>
        <p:txBody>
          <a:bodyPr/>
          <a:lstStyle/>
          <a:p>
            <a:pPr algn="ctr"/>
            <a:r>
              <a:rPr lang="en-US" dirty="0"/>
              <a:t>Income </a:t>
            </a:r>
          </a:p>
        </p:txBody>
      </p:sp>
      <p:sp>
        <p:nvSpPr>
          <p:cNvPr id="3" name="Content Placeholder 2">
            <a:extLst>
              <a:ext uri="{FF2B5EF4-FFF2-40B4-BE49-F238E27FC236}">
                <a16:creationId xmlns:a16="http://schemas.microsoft.com/office/drawing/2014/main" id="{CDC9C655-FDDC-418B-8EB0-70D92B9A2ABB}"/>
              </a:ext>
            </a:extLst>
          </p:cNvPr>
          <p:cNvSpPr>
            <a:spLocks noGrp="1"/>
          </p:cNvSpPr>
          <p:nvPr>
            <p:ph idx="1"/>
          </p:nvPr>
        </p:nvSpPr>
        <p:spPr>
          <a:xfrm>
            <a:off x="838200" y="1690688"/>
            <a:ext cx="3442855" cy="4486275"/>
          </a:xfrm>
        </p:spPr>
        <p:txBody>
          <a:bodyPr/>
          <a:lstStyle/>
          <a:p>
            <a:r>
              <a:rPr lang="en-US" sz="1600" dirty="0"/>
              <a:t>You will need to enter your income information. The next slides highlight the areas you </a:t>
            </a:r>
            <a:r>
              <a:rPr lang="en-US" sz="1600" i="1" dirty="0"/>
              <a:t>most likely </a:t>
            </a:r>
            <a:r>
              <a:rPr lang="en-US" sz="1600" dirty="0"/>
              <a:t>will have information to input. </a:t>
            </a:r>
          </a:p>
          <a:p>
            <a:r>
              <a:rPr lang="en-US" sz="1600" dirty="0"/>
              <a:t>Please read the description of each line carefully; you may need to supply information on that line. </a:t>
            </a:r>
          </a:p>
          <a:p>
            <a:endParaRPr lang="en-US" dirty="0"/>
          </a:p>
        </p:txBody>
      </p:sp>
      <p:pic>
        <p:nvPicPr>
          <p:cNvPr id="5" name="Picture 4"/>
          <p:cNvPicPr>
            <a:picLocks noChangeAspect="1"/>
          </p:cNvPicPr>
          <p:nvPr/>
        </p:nvPicPr>
        <p:blipFill>
          <a:blip r:embed="rId2"/>
          <a:stretch>
            <a:fillRect/>
          </a:stretch>
        </p:blipFill>
        <p:spPr>
          <a:xfrm>
            <a:off x="5021262" y="1690687"/>
            <a:ext cx="6327984" cy="3113541"/>
          </a:xfrm>
          <a:prstGeom prst="rect">
            <a:avLst/>
          </a:prstGeom>
        </p:spPr>
      </p:pic>
    </p:spTree>
    <p:extLst>
      <p:ext uri="{BB962C8B-B14F-4D97-AF65-F5344CB8AC3E}">
        <p14:creationId xmlns:p14="http://schemas.microsoft.com/office/powerpoint/2010/main" val="250874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AB815-F5B0-2940-8DE3-BC078823A3B5}"/>
              </a:ext>
            </a:extLst>
          </p:cNvPr>
          <p:cNvSpPr>
            <a:spLocks noGrp="1"/>
          </p:cNvSpPr>
          <p:nvPr>
            <p:ph type="title"/>
          </p:nvPr>
        </p:nvSpPr>
        <p:spPr>
          <a:xfrm>
            <a:off x="838200" y="365125"/>
            <a:ext cx="10515600" cy="1001351"/>
          </a:xfrm>
        </p:spPr>
        <p:txBody>
          <a:bodyPr/>
          <a:lstStyle/>
          <a:p>
            <a:pPr algn="ctr"/>
            <a:r>
              <a:rPr lang="en-US" dirty="0"/>
              <a:t>Reporting Income</a:t>
            </a:r>
          </a:p>
        </p:txBody>
      </p:sp>
      <p:sp>
        <p:nvSpPr>
          <p:cNvPr id="5" name="TextBox 4">
            <a:extLst>
              <a:ext uri="{FF2B5EF4-FFF2-40B4-BE49-F238E27FC236}">
                <a16:creationId xmlns:a16="http://schemas.microsoft.com/office/drawing/2014/main" id="{1AB0B1B3-D841-E14B-9001-6D243442E547}"/>
              </a:ext>
            </a:extLst>
          </p:cNvPr>
          <p:cNvSpPr txBox="1"/>
          <p:nvPr/>
        </p:nvSpPr>
        <p:spPr>
          <a:xfrm>
            <a:off x="938784" y="2994260"/>
            <a:ext cx="9385623" cy="3816429"/>
          </a:xfrm>
          <a:prstGeom prst="rect">
            <a:avLst/>
          </a:prstGeom>
          <a:noFill/>
        </p:spPr>
        <p:txBody>
          <a:bodyPr wrap="square" rtlCol="0">
            <a:spAutoFit/>
          </a:bodyPr>
          <a:lstStyle/>
          <a:p>
            <a:r>
              <a:rPr lang="en-US" sz="1600" dirty="0"/>
              <a:t>There are three columns in the section of the tax return where you report your income.   </a:t>
            </a:r>
          </a:p>
          <a:p>
            <a:endParaRPr lang="en-US" sz="1600" dirty="0"/>
          </a:p>
          <a:p>
            <a:r>
              <a:rPr lang="en-US" sz="1600" b="1" dirty="0"/>
              <a:t>Column A </a:t>
            </a:r>
            <a:r>
              <a:rPr lang="en-US" sz="1600" dirty="0"/>
              <a:t>should be information reported on your federal tax return.  </a:t>
            </a:r>
          </a:p>
          <a:p>
            <a:endParaRPr lang="en-US" sz="1600" dirty="0"/>
          </a:p>
          <a:p>
            <a:r>
              <a:rPr lang="en-US" sz="1600" b="1" dirty="0"/>
              <a:t>Column B </a:t>
            </a:r>
            <a:r>
              <a:rPr lang="en-US" sz="1600" dirty="0"/>
              <a:t>is for income that is not subject to taxation in the City.  </a:t>
            </a:r>
          </a:p>
          <a:p>
            <a:r>
              <a:rPr lang="en-US" sz="1600" dirty="0"/>
              <a:t>	</a:t>
            </a:r>
            <a:r>
              <a:rPr lang="en-US" sz="1600" b="1" dirty="0"/>
              <a:t>Example No. 1: </a:t>
            </a:r>
            <a:r>
              <a:rPr lang="en-US" sz="1600" dirty="0"/>
              <a:t>you did not live in East Lansing,  but worked in East Lansing, then Column B 	would be for excluding all income you earned outside of the city.  </a:t>
            </a:r>
          </a:p>
          <a:p>
            <a:r>
              <a:rPr lang="en-US" sz="1600" dirty="0"/>
              <a:t>	</a:t>
            </a:r>
            <a:r>
              <a:rPr lang="en-US" sz="1600" b="1" dirty="0"/>
              <a:t>Example No. 2: </a:t>
            </a:r>
            <a:r>
              <a:rPr lang="en-US" sz="1600" dirty="0"/>
              <a:t>you only lived in East Lansing part of the year, then Column B would be for 	excluding all income your earned when you lived elsewhere.</a:t>
            </a:r>
          </a:p>
          <a:p>
            <a:endParaRPr lang="en-US" sz="1600" dirty="0"/>
          </a:p>
          <a:p>
            <a:r>
              <a:rPr lang="en-US" sz="1600" b="1" dirty="0"/>
              <a:t>Column C </a:t>
            </a:r>
            <a:r>
              <a:rPr lang="en-US" sz="1600" dirty="0"/>
              <a:t>is the result of Subtracting Column B from Column A.  For many international students who live in East Lansing, Column B will be a “0”, so you will just carry over what is Column A over to Column C.  If you have a number in Column A and the corresponding Column C has  “Not Taxable” in it, then that income is not taxed by the city.</a:t>
            </a:r>
          </a:p>
          <a:p>
            <a:endParaRPr lang="en-US" dirty="0"/>
          </a:p>
        </p:txBody>
      </p:sp>
      <p:pic>
        <p:nvPicPr>
          <p:cNvPr id="6" name="Content Placeholder 5"/>
          <p:cNvPicPr>
            <a:picLocks noGrp="1" noChangeAspect="1"/>
          </p:cNvPicPr>
          <p:nvPr>
            <p:ph idx="1"/>
          </p:nvPr>
        </p:nvPicPr>
        <p:blipFill>
          <a:blip r:embed="rId2"/>
          <a:stretch>
            <a:fillRect/>
          </a:stretch>
        </p:blipFill>
        <p:spPr>
          <a:xfrm>
            <a:off x="1213783" y="1629458"/>
            <a:ext cx="9764434" cy="1364802"/>
          </a:xfrm>
          <a:prstGeom prst="rect">
            <a:avLst/>
          </a:prstGeom>
        </p:spPr>
      </p:pic>
    </p:spTree>
    <p:extLst>
      <p:ext uri="{BB962C8B-B14F-4D97-AF65-F5344CB8AC3E}">
        <p14:creationId xmlns:p14="http://schemas.microsoft.com/office/powerpoint/2010/main" val="295453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5C64-15BB-42C4-AB75-DAA2B10CB665}"/>
              </a:ext>
            </a:extLst>
          </p:cNvPr>
          <p:cNvSpPr>
            <a:spLocks noGrp="1"/>
          </p:cNvSpPr>
          <p:nvPr>
            <p:ph type="title"/>
          </p:nvPr>
        </p:nvSpPr>
        <p:spPr>
          <a:xfrm>
            <a:off x="838200" y="365126"/>
            <a:ext cx="10515600" cy="844844"/>
          </a:xfrm>
        </p:spPr>
        <p:txBody>
          <a:bodyPr anchor="t"/>
          <a:lstStyle/>
          <a:p>
            <a:pPr algn="ctr"/>
            <a:r>
              <a:rPr lang="en-US" dirty="0"/>
              <a:t>Reporting Income Continued</a:t>
            </a:r>
          </a:p>
        </p:txBody>
      </p:sp>
      <p:sp>
        <p:nvSpPr>
          <p:cNvPr id="3" name="TextBox 2">
            <a:extLst>
              <a:ext uri="{FF2B5EF4-FFF2-40B4-BE49-F238E27FC236}">
                <a16:creationId xmlns:a16="http://schemas.microsoft.com/office/drawing/2014/main" id="{8E577635-01A5-4ABE-9C4B-DFEE86A0325C}"/>
              </a:ext>
            </a:extLst>
          </p:cNvPr>
          <p:cNvSpPr txBox="1"/>
          <p:nvPr/>
        </p:nvSpPr>
        <p:spPr>
          <a:xfrm>
            <a:off x="1025782" y="3504776"/>
            <a:ext cx="10140435"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Line 1: This line is for your wages, salaries, tips, and other income that is reported on your W2.</a:t>
            </a:r>
          </a:p>
          <a:p>
            <a:pPr marL="742950" lvl="1" indent="-285750">
              <a:buFont typeface="Arial" panose="020B0604020202020204" pitchFamily="34" charset="0"/>
              <a:buChar char="•"/>
            </a:pPr>
            <a:r>
              <a:rPr lang="en-US" sz="1600" dirty="0"/>
              <a:t>You will need to attach a copy of your W2 to the return when filing</a:t>
            </a:r>
          </a:p>
          <a:p>
            <a:pPr marL="285750" indent="-285750">
              <a:buFont typeface="Arial" panose="020B0604020202020204" pitchFamily="34" charset="0"/>
              <a:buChar char="•"/>
            </a:pPr>
            <a:r>
              <a:rPr lang="en-US" sz="1600" dirty="0"/>
              <a:t>Line 2: This line is for taxable interest; while you do not pay taxes on bank interest on your federal and state of Michigan tax returns, interest is taxable on the City tax return. Interest can also be reported a 1042-S, income code 29. </a:t>
            </a:r>
          </a:p>
          <a:p>
            <a:pPr marL="285750" indent="-285750">
              <a:buFont typeface="Arial" panose="020B0604020202020204" pitchFamily="34" charset="0"/>
              <a:buChar char="•"/>
            </a:pPr>
            <a:r>
              <a:rPr lang="en-US" sz="1600" dirty="0"/>
              <a:t>Line 3: This line if for Ordinary Dividends; if you received an ordinary dividend from stock you own, report that here. </a:t>
            </a:r>
          </a:p>
          <a:p>
            <a:pPr marL="285750" indent="-285750">
              <a:buFont typeface="Arial" panose="020B0604020202020204" pitchFamily="34" charset="0"/>
              <a:buChar char="•"/>
            </a:pPr>
            <a:r>
              <a:rPr lang="en-US" sz="1600" dirty="0"/>
              <a:t>Line 4: This line is for taxable refunds, credits, or offsets. This information can be found in either on your Line 1 of Schedule 1 (1040).</a:t>
            </a:r>
          </a:p>
        </p:txBody>
      </p:sp>
      <p:sp>
        <p:nvSpPr>
          <p:cNvPr id="5" name="Content Placeholder 4"/>
          <p:cNvSpPr>
            <a:spLocks noGrp="1"/>
          </p:cNvSpPr>
          <p:nvPr>
            <p:ph idx="1"/>
          </p:nvPr>
        </p:nvSpPr>
        <p:spPr/>
        <p:txBody>
          <a:bodyPr/>
          <a:lstStyle/>
          <a:p>
            <a:pPr marL="0" indent="0">
              <a:buNone/>
            </a:pPr>
            <a:endParaRPr lang="en-US" dirty="0"/>
          </a:p>
        </p:txBody>
      </p:sp>
      <p:pic>
        <p:nvPicPr>
          <p:cNvPr id="6" name="Content Placeholder 5"/>
          <p:cNvPicPr>
            <a:picLocks noChangeAspect="1"/>
          </p:cNvPicPr>
          <p:nvPr/>
        </p:nvPicPr>
        <p:blipFill>
          <a:blip r:embed="rId2"/>
          <a:stretch>
            <a:fillRect/>
          </a:stretch>
        </p:blipFill>
        <p:spPr>
          <a:xfrm>
            <a:off x="785862" y="1825625"/>
            <a:ext cx="10567938" cy="1477110"/>
          </a:xfrm>
          <a:prstGeom prst="rect">
            <a:avLst/>
          </a:prstGeom>
        </p:spPr>
      </p:pic>
    </p:spTree>
    <p:extLst>
      <p:ext uri="{BB962C8B-B14F-4D97-AF65-F5344CB8AC3E}">
        <p14:creationId xmlns:p14="http://schemas.microsoft.com/office/powerpoint/2010/main" val="79664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225F-5F1F-4627-9145-2C0D49A85F62}"/>
              </a:ext>
            </a:extLst>
          </p:cNvPr>
          <p:cNvSpPr>
            <a:spLocks noGrp="1"/>
          </p:cNvSpPr>
          <p:nvPr>
            <p:ph type="title"/>
          </p:nvPr>
        </p:nvSpPr>
        <p:spPr/>
        <p:txBody>
          <a:bodyPr/>
          <a:lstStyle/>
          <a:p>
            <a:pPr algn="ctr"/>
            <a:r>
              <a:rPr lang="en-US" dirty="0"/>
              <a:t>Income Continued</a:t>
            </a:r>
          </a:p>
        </p:txBody>
      </p:sp>
      <p:sp>
        <p:nvSpPr>
          <p:cNvPr id="3" name="Content Placeholder 2">
            <a:extLst>
              <a:ext uri="{FF2B5EF4-FFF2-40B4-BE49-F238E27FC236}">
                <a16:creationId xmlns:a16="http://schemas.microsoft.com/office/drawing/2014/main" id="{293FF5EC-5BEE-4B10-8215-43C8B074D009}"/>
              </a:ext>
            </a:extLst>
          </p:cNvPr>
          <p:cNvSpPr>
            <a:spLocks noGrp="1"/>
          </p:cNvSpPr>
          <p:nvPr>
            <p:ph idx="1"/>
          </p:nvPr>
        </p:nvSpPr>
        <p:spPr>
          <a:xfrm>
            <a:off x="838200" y="1403413"/>
            <a:ext cx="10515600" cy="891071"/>
          </a:xfrm>
        </p:spPr>
        <p:txBody>
          <a:bodyPr/>
          <a:lstStyle/>
          <a:p>
            <a:r>
              <a:rPr lang="en-US" dirty="0"/>
              <a:t>The next set of lines may not apply to you. Please read each description careful to determine if they apply to you. </a:t>
            </a:r>
          </a:p>
        </p:txBody>
      </p:sp>
      <p:sp>
        <p:nvSpPr>
          <p:cNvPr id="12" name="TextBox 11">
            <a:extLst>
              <a:ext uri="{FF2B5EF4-FFF2-40B4-BE49-F238E27FC236}">
                <a16:creationId xmlns:a16="http://schemas.microsoft.com/office/drawing/2014/main" id="{D1748F07-F895-442E-8BCC-9F4F4288DAAC}"/>
              </a:ext>
            </a:extLst>
          </p:cNvPr>
          <p:cNvSpPr txBox="1"/>
          <p:nvPr/>
        </p:nvSpPr>
        <p:spPr>
          <a:xfrm>
            <a:off x="838200" y="4316495"/>
            <a:ext cx="11097768" cy="1846659"/>
          </a:xfrm>
          <a:prstGeom prst="rect">
            <a:avLst/>
          </a:prstGeom>
          <a:noFill/>
        </p:spPr>
        <p:txBody>
          <a:bodyPr wrap="square" rtlCol="0">
            <a:spAutoFit/>
          </a:bodyPr>
          <a:lstStyle/>
          <a:p>
            <a:pPr marL="285750" indent="-285750">
              <a:buFont typeface="Arial" panose="020B0604020202020204" pitchFamily="34" charset="0"/>
              <a:buChar char="•"/>
            </a:pPr>
            <a:r>
              <a:rPr lang="en-US" sz="1600" dirty="0"/>
              <a:t>Line 5: If you receive alimony, you will report that here</a:t>
            </a:r>
          </a:p>
          <a:p>
            <a:pPr marL="285750" indent="-285750">
              <a:buFont typeface="Arial" panose="020B0604020202020204" pitchFamily="34" charset="0"/>
              <a:buChar char="•"/>
            </a:pPr>
            <a:r>
              <a:rPr lang="en-US" sz="1600" dirty="0"/>
              <a:t>Line 6: If you have business income or loss, it is reported on this line and attach a copy of your federal Schedule C</a:t>
            </a:r>
          </a:p>
          <a:p>
            <a:pPr marL="285750" indent="-285750">
              <a:buFont typeface="Arial" panose="020B0604020202020204" pitchFamily="34" charset="0"/>
              <a:buChar char="•"/>
            </a:pPr>
            <a:r>
              <a:rPr lang="en-US" sz="1600" dirty="0"/>
              <a:t>Line 7: If you recognized a capital gain or loss, report it here and  attach your federal Schedule D, if required</a:t>
            </a:r>
          </a:p>
          <a:p>
            <a:pPr marL="285750" indent="-285750">
              <a:buFont typeface="Arial" panose="020B0604020202020204" pitchFamily="34" charset="0"/>
              <a:buChar char="•"/>
            </a:pPr>
            <a:r>
              <a:rPr lang="en-US" sz="1600" dirty="0"/>
              <a:t>Line 8: If you have other gains or losses from the sale of business property, report it here and attach a Form 4797</a:t>
            </a:r>
          </a:p>
          <a:p>
            <a:pPr marL="285750" indent="-285750">
              <a:buFont typeface="Arial" panose="020B0604020202020204" pitchFamily="34" charset="0"/>
              <a:buChar char="•"/>
            </a:pPr>
            <a:r>
              <a:rPr lang="en-US" sz="1600" dirty="0"/>
              <a:t>Line 9: If you received an IRA distribution, report it on this line and attach a copy of your Form 1099-R</a:t>
            </a:r>
          </a:p>
          <a:p>
            <a:pPr marL="285750" indent="-285750">
              <a:buFont typeface="Arial" panose="020B0604020202020204" pitchFamily="34" charset="0"/>
              <a:buChar char="•"/>
            </a:pPr>
            <a:r>
              <a:rPr lang="en-US" sz="1600" dirty="0"/>
              <a:t>Line 10: If you received income from a pension and/or annuity, report it here and attach a copy of your Form 1099-R</a:t>
            </a:r>
          </a:p>
          <a:p>
            <a:pPr marL="742950" lvl="1" indent="-285750">
              <a:buFont typeface="Arial" panose="020B0604020202020204" pitchFamily="34" charset="0"/>
              <a:buChar char="•"/>
            </a:pPr>
            <a:endParaRPr lang="en-US" dirty="0"/>
          </a:p>
        </p:txBody>
      </p:sp>
      <p:pic>
        <p:nvPicPr>
          <p:cNvPr id="5" name="Picture 4"/>
          <p:cNvPicPr>
            <a:picLocks noChangeAspect="1"/>
          </p:cNvPicPr>
          <p:nvPr/>
        </p:nvPicPr>
        <p:blipFill>
          <a:blip r:embed="rId2"/>
          <a:stretch>
            <a:fillRect/>
          </a:stretch>
        </p:blipFill>
        <p:spPr>
          <a:xfrm>
            <a:off x="257247" y="2294484"/>
            <a:ext cx="11096553" cy="1732642"/>
          </a:xfrm>
          <a:prstGeom prst="rect">
            <a:avLst/>
          </a:prstGeom>
        </p:spPr>
      </p:pic>
    </p:spTree>
    <p:extLst>
      <p:ext uri="{BB962C8B-B14F-4D97-AF65-F5344CB8AC3E}">
        <p14:creationId xmlns:p14="http://schemas.microsoft.com/office/powerpoint/2010/main" val="79007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2315</Words>
  <Application>Microsoft Macintosh PowerPoint</Application>
  <PresentationFormat>Widescreen</PresentationFormat>
  <Paragraphs>130</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City of East Lansing Income Tax Return (EL-1040)</vt:lpstr>
      <vt:lpstr>City of East Lansing Map</vt:lpstr>
      <vt:lpstr>Physically Present in East Lansing </vt:lpstr>
      <vt:lpstr>Documents Needed</vt:lpstr>
      <vt:lpstr>Enter Your Personal Information</vt:lpstr>
      <vt:lpstr>Income </vt:lpstr>
      <vt:lpstr>Reporting Income</vt:lpstr>
      <vt:lpstr>Reporting Income Continued</vt:lpstr>
      <vt:lpstr>Income Continued</vt:lpstr>
      <vt:lpstr>Income Continued</vt:lpstr>
      <vt:lpstr>Income Continued</vt:lpstr>
      <vt:lpstr>Calculating Tax Owed</vt:lpstr>
      <vt:lpstr>Calculating Amount Due or Refund Amount</vt:lpstr>
      <vt:lpstr>Direct Withdraw or Direct Deposit </vt:lpstr>
      <vt:lpstr>Page Two</vt:lpstr>
      <vt:lpstr>Page Two Continued – Excluded Wages</vt:lpstr>
      <vt:lpstr>Page Two Continued – Deduction Schedule</vt:lpstr>
      <vt:lpstr>Page Two Continued - Address Schedule</vt:lpstr>
      <vt:lpstr>Page Two Continued – Third Party Designee </vt:lpstr>
      <vt:lpstr>Completing your Return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East Lansing  Income Tax Return EL-1040</dc:title>
  <dc:creator>Kelsey VanderMeer</dc:creator>
  <cp:lastModifiedBy>Wease, Christina</cp:lastModifiedBy>
  <cp:revision>68</cp:revision>
  <cp:lastPrinted>2024-02-29T19:21:56Z</cp:lastPrinted>
  <dcterms:created xsi:type="dcterms:W3CDTF">2020-03-16T00:15:52Z</dcterms:created>
  <dcterms:modified xsi:type="dcterms:W3CDTF">2024-03-07T12:56:06Z</dcterms:modified>
</cp:coreProperties>
</file>